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92"/>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298" r:id="rId45"/>
    <p:sldId id="300" r:id="rId46"/>
    <p:sldId id="301" r:id="rId47"/>
    <p:sldId id="302" r:id="rId48"/>
    <p:sldId id="303" r:id="rId49"/>
    <p:sldId id="304" r:id="rId50"/>
    <p:sldId id="305" r:id="rId51"/>
    <p:sldId id="306" r:id="rId52"/>
    <p:sldId id="307" r:id="rId53"/>
    <p:sldId id="308" r:id="rId54"/>
    <p:sldId id="309" r:id="rId55"/>
    <p:sldId id="310" r:id="rId56"/>
    <p:sldId id="312" r:id="rId57"/>
    <p:sldId id="311"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29" r:id="rId74"/>
    <p:sldId id="330" r:id="rId75"/>
    <p:sldId id="327"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7" r:id="rId92"/>
    <p:sldId id="346" r:id="rId93"/>
    <p:sldId id="369" r:id="rId94"/>
    <p:sldId id="370" r:id="rId95"/>
    <p:sldId id="371" r:id="rId96"/>
    <p:sldId id="372" r:id="rId97"/>
    <p:sldId id="373" r:id="rId98"/>
    <p:sldId id="374" r:id="rId99"/>
    <p:sldId id="375" r:id="rId100"/>
    <p:sldId id="376" r:id="rId101"/>
    <p:sldId id="377" r:id="rId102"/>
    <p:sldId id="378" r:id="rId103"/>
    <p:sldId id="379" r:id="rId104"/>
    <p:sldId id="380" r:id="rId105"/>
    <p:sldId id="381" r:id="rId106"/>
    <p:sldId id="382" r:id="rId107"/>
    <p:sldId id="383" r:id="rId108"/>
    <p:sldId id="384" r:id="rId109"/>
    <p:sldId id="353" r:id="rId110"/>
    <p:sldId id="348" r:id="rId111"/>
    <p:sldId id="365" r:id="rId112"/>
    <p:sldId id="385" r:id="rId113"/>
    <p:sldId id="386" r:id="rId114"/>
    <p:sldId id="387" r:id="rId115"/>
    <p:sldId id="388" r:id="rId116"/>
    <p:sldId id="389" r:id="rId117"/>
    <p:sldId id="390" r:id="rId118"/>
    <p:sldId id="391" r:id="rId119"/>
    <p:sldId id="354" r:id="rId120"/>
    <p:sldId id="349" r:id="rId121"/>
    <p:sldId id="393" r:id="rId122"/>
    <p:sldId id="392" r:id="rId123"/>
    <p:sldId id="394" r:id="rId124"/>
    <p:sldId id="395" r:id="rId125"/>
    <p:sldId id="396" r:id="rId126"/>
    <p:sldId id="397" r:id="rId127"/>
    <p:sldId id="398" r:id="rId128"/>
    <p:sldId id="399" r:id="rId129"/>
    <p:sldId id="400" r:id="rId130"/>
    <p:sldId id="401" r:id="rId131"/>
    <p:sldId id="355" r:id="rId132"/>
    <p:sldId id="363" r:id="rId133"/>
    <p:sldId id="350" r:id="rId134"/>
    <p:sldId id="367" r:id="rId135"/>
    <p:sldId id="402" r:id="rId136"/>
    <p:sldId id="403" r:id="rId137"/>
    <p:sldId id="404" r:id="rId138"/>
    <p:sldId id="405" r:id="rId139"/>
    <p:sldId id="406" r:id="rId140"/>
    <p:sldId id="407" r:id="rId141"/>
    <p:sldId id="408" r:id="rId142"/>
    <p:sldId id="409" r:id="rId143"/>
    <p:sldId id="410" r:id="rId144"/>
    <p:sldId id="411" r:id="rId145"/>
    <p:sldId id="412" r:id="rId146"/>
    <p:sldId id="413" r:id="rId147"/>
    <p:sldId id="356" r:id="rId148"/>
    <p:sldId id="361" r:id="rId149"/>
    <p:sldId id="362" r:id="rId150"/>
    <p:sldId id="351" r:id="rId151"/>
    <p:sldId id="368" r:id="rId152"/>
    <p:sldId id="414" r:id="rId153"/>
    <p:sldId id="415" r:id="rId154"/>
    <p:sldId id="416" r:id="rId155"/>
    <p:sldId id="417" r:id="rId156"/>
    <p:sldId id="418" r:id="rId157"/>
    <p:sldId id="419" r:id="rId158"/>
    <p:sldId id="420" r:id="rId159"/>
    <p:sldId id="421" r:id="rId160"/>
    <p:sldId id="422" r:id="rId161"/>
    <p:sldId id="423" r:id="rId162"/>
    <p:sldId id="357" r:id="rId163"/>
    <p:sldId id="360" r:id="rId164"/>
    <p:sldId id="352" r:id="rId165"/>
    <p:sldId id="424" r:id="rId166"/>
    <p:sldId id="425" r:id="rId167"/>
    <p:sldId id="426" r:id="rId168"/>
    <p:sldId id="427" r:id="rId169"/>
    <p:sldId id="428" r:id="rId170"/>
    <p:sldId id="429" r:id="rId171"/>
    <p:sldId id="430" r:id="rId172"/>
    <p:sldId id="431" r:id="rId173"/>
    <p:sldId id="432" r:id="rId174"/>
    <p:sldId id="433" r:id="rId175"/>
    <p:sldId id="434" r:id="rId176"/>
    <p:sldId id="437" r:id="rId177"/>
    <p:sldId id="438" r:id="rId178"/>
    <p:sldId id="358" r:id="rId179"/>
    <p:sldId id="439" r:id="rId180"/>
    <p:sldId id="444" r:id="rId181"/>
    <p:sldId id="443" r:id="rId182"/>
    <p:sldId id="448" r:id="rId183"/>
    <p:sldId id="449" r:id="rId184"/>
    <p:sldId id="450" r:id="rId185"/>
    <p:sldId id="451" r:id="rId186"/>
    <p:sldId id="445" r:id="rId187"/>
    <p:sldId id="446" r:id="rId188"/>
    <p:sldId id="447" r:id="rId189"/>
    <p:sldId id="452" r:id="rId190"/>
    <p:sldId id="453" r:id="rId191"/>
  </p:sldIdLst>
  <p:sldSz cx="12192000" cy="6858000"/>
  <p:notesSz cx="6858000" cy="9144000"/>
  <p:embeddedFontLst>
    <p:embeddedFont>
      <p:font typeface="Bookman Old Style" panose="02050604050505020204" pitchFamily="18" charset="0"/>
      <p:regular r:id="rId193"/>
      <p:bold r:id="rId194"/>
      <p:italic r:id="rId195"/>
      <p:boldItalic r:id="rId196"/>
    </p:embeddedFont>
    <p:embeddedFont>
      <p:font typeface="Calibri" panose="020F0502020204030204" pitchFamily="34" charset="0"/>
      <p:regular r:id="rId197"/>
      <p:bold r:id="rId198"/>
    </p:embeddedFont>
    <p:embeddedFont>
      <p:font typeface="Calibri Light" panose="020F0302020204030204" pitchFamily="34" charset="0"/>
      <p:regular r:id="rId1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C182581-184F-474B-A3EA-E15D1DB74065}">
          <p14:sldIdLst>
            <p14:sldId id="256"/>
          </p14:sldIdLst>
        </p14:section>
        <p14:section name="P1: Writing a Paragraph" id="{336F85D6-AC09-4DA2-8F56-9D5F988ED94A}">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Lst>
        </p14:section>
        <p14:section name="P2: Writing an Essay" id="{5E7B8C83-BC01-4C99-A65B-E08289C099F3}">
          <p14:sldIdLst>
            <p14:sldId id="299"/>
            <p14:sldId id="298"/>
            <p14:sldId id="300"/>
            <p14:sldId id="301"/>
            <p14:sldId id="302"/>
            <p14:sldId id="303"/>
            <p14:sldId id="304"/>
            <p14:sldId id="305"/>
            <p14:sldId id="306"/>
            <p14:sldId id="307"/>
            <p14:sldId id="308"/>
            <p14:sldId id="309"/>
            <p14:sldId id="310"/>
            <p14:sldId id="312"/>
            <p14:sldId id="311"/>
            <p14:sldId id="313"/>
            <p14:sldId id="314"/>
            <p14:sldId id="315"/>
            <p14:sldId id="316"/>
            <p14:sldId id="317"/>
            <p14:sldId id="318"/>
            <p14:sldId id="319"/>
            <p14:sldId id="320"/>
            <p14:sldId id="321"/>
            <p14:sldId id="322"/>
            <p14:sldId id="323"/>
            <p14:sldId id="324"/>
            <p14:sldId id="325"/>
            <p14:sldId id="326"/>
            <p14:sldId id="328"/>
            <p14:sldId id="329"/>
            <p14:sldId id="330"/>
            <p14:sldId id="327"/>
            <p14:sldId id="331"/>
            <p14:sldId id="332"/>
            <p14:sldId id="333"/>
            <p14:sldId id="334"/>
            <p14:sldId id="335"/>
            <p14:sldId id="336"/>
            <p14:sldId id="337"/>
            <p14:sldId id="338"/>
            <p14:sldId id="339"/>
            <p14:sldId id="340"/>
            <p14:sldId id="341"/>
            <p14:sldId id="342"/>
            <p14:sldId id="343"/>
            <p14:sldId id="344"/>
            <p14:sldId id="345"/>
          </p14:sldIdLst>
        </p14:section>
        <p14:section name="P3: Sentence Structure" id="{7B79CF0F-E050-4E7D-8C38-DD1F6F95867C}">
          <p14:sldIdLst>
            <p14:sldId id="347"/>
            <p14:sldId id="346"/>
            <p14:sldId id="369"/>
            <p14:sldId id="370"/>
            <p14:sldId id="371"/>
            <p14:sldId id="372"/>
            <p14:sldId id="373"/>
            <p14:sldId id="374"/>
            <p14:sldId id="375"/>
            <p14:sldId id="376"/>
            <p14:sldId id="377"/>
            <p14:sldId id="378"/>
            <p14:sldId id="379"/>
            <p14:sldId id="380"/>
            <p14:sldId id="381"/>
            <p14:sldId id="382"/>
            <p14:sldId id="383"/>
            <p14:sldId id="384"/>
            <p14:sldId id="353"/>
            <p14:sldId id="348"/>
            <p14:sldId id="365"/>
            <p14:sldId id="385"/>
            <p14:sldId id="386"/>
            <p14:sldId id="387"/>
            <p14:sldId id="388"/>
            <p14:sldId id="389"/>
            <p14:sldId id="390"/>
            <p14:sldId id="391"/>
            <p14:sldId id="354"/>
            <p14:sldId id="349"/>
            <p14:sldId id="393"/>
            <p14:sldId id="392"/>
            <p14:sldId id="394"/>
            <p14:sldId id="395"/>
            <p14:sldId id="396"/>
            <p14:sldId id="397"/>
            <p14:sldId id="398"/>
            <p14:sldId id="399"/>
            <p14:sldId id="400"/>
            <p14:sldId id="401"/>
            <p14:sldId id="355"/>
            <p14:sldId id="363"/>
            <p14:sldId id="350"/>
            <p14:sldId id="367"/>
            <p14:sldId id="402"/>
            <p14:sldId id="403"/>
            <p14:sldId id="404"/>
            <p14:sldId id="405"/>
            <p14:sldId id="406"/>
            <p14:sldId id="407"/>
            <p14:sldId id="408"/>
            <p14:sldId id="409"/>
            <p14:sldId id="410"/>
            <p14:sldId id="411"/>
            <p14:sldId id="412"/>
            <p14:sldId id="413"/>
            <p14:sldId id="356"/>
            <p14:sldId id="361"/>
            <p14:sldId id="362"/>
            <p14:sldId id="351"/>
            <p14:sldId id="368"/>
            <p14:sldId id="414"/>
            <p14:sldId id="415"/>
            <p14:sldId id="416"/>
            <p14:sldId id="417"/>
            <p14:sldId id="418"/>
            <p14:sldId id="419"/>
            <p14:sldId id="420"/>
            <p14:sldId id="421"/>
            <p14:sldId id="422"/>
            <p14:sldId id="423"/>
            <p14:sldId id="357"/>
            <p14:sldId id="360"/>
            <p14:sldId id="352"/>
            <p14:sldId id="424"/>
            <p14:sldId id="425"/>
            <p14:sldId id="426"/>
            <p14:sldId id="427"/>
            <p14:sldId id="428"/>
            <p14:sldId id="429"/>
            <p14:sldId id="430"/>
            <p14:sldId id="431"/>
            <p14:sldId id="432"/>
            <p14:sldId id="433"/>
            <p14:sldId id="434"/>
            <p14:sldId id="437"/>
            <p14:sldId id="438"/>
            <p14:sldId id="358"/>
          </p14:sldIdLst>
        </p14:section>
        <p14:section name="P4: APPENDIX" id="{CA027CE7-A5D5-49CD-A921-F750BFC72C3F}">
          <p14:sldIdLst>
            <p14:sldId id="439"/>
            <p14:sldId id="444"/>
            <p14:sldId id="443"/>
            <p14:sldId id="448"/>
            <p14:sldId id="449"/>
            <p14:sldId id="450"/>
            <p14:sldId id="451"/>
            <p14:sldId id="445"/>
            <p14:sldId id="446"/>
            <p14:sldId id="447"/>
            <p14:sldId id="452"/>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4" d="100"/>
          <a:sy n="84" d="100"/>
        </p:scale>
        <p:origin x="571" y="82"/>
      </p:cViewPr>
      <p:guideLst/>
    </p:cSldViewPr>
  </p:slideViewPr>
  <p:notesTextViewPr>
    <p:cViewPr>
      <p:scale>
        <a:sx n="1" d="1"/>
        <a:sy n="1" d="1"/>
      </p:scale>
      <p:origin x="0" y="0"/>
    </p:cViewPr>
  </p:notesTextViewPr>
  <p:notesViewPr>
    <p:cSldViewPr snapToGrid="0">
      <p:cViewPr varScale="1">
        <p:scale>
          <a:sx n="64" d="100"/>
          <a:sy n="64" d="100"/>
        </p:scale>
        <p:origin x="2261"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2.fntdata"/><Relationship Id="rId199" Type="http://schemas.openxmlformats.org/officeDocument/2006/relationships/font" Target="fonts/font7.fntdata"/><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3.fntdata"/><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4.fntdata"/><Relationship Id="rId200"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5.fntdata"/><Relationship Id="rId201"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6.fntdata"/><Relationship Id="rId202"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A42138-F9A3-407A-BEB8-468EDD0DC17B}" type="datetimeFigureOut">
              <a:rPr lang="en-US" smtClean="0"/>
              <a:t>5/12/2019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E88538-D4E4-457C-8348-A17D19C25A57}" type="slidenum">
              <a:rPr lang="en-US" smtClean="0"/>
              <a:t>‹#›</a:t>
            </a:fld>
            <a:endParaRPr lang="en-US" dirty="0"/>
          </a:p>
        </p:txBody>
      </p:sp>
    </p:spTree>
    <p:extLst>
      <p:ext uri="{BB962C8B-B14F-4D97-AF65-F5344CB8AC3E}">
        <p14:creationId xmlns:p14="http://schemas.microsoft.com/office/powerpoint/2010/main" val="34380666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rt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500" b="1">
                <a:latin typeface="Bookman Old Style" panose="02050604050505020204"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5D7D35-13C5-43C0-B3EE-6B20388D4139}" type="datetimeFigureOut">
              <a:rPr lang="en-US" smtClean="0"/>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05EB6C-CAEC-48C2-9337-58FBA3688D4B}" type="slidenum">
              <a:rPr lang="en-US" smtClean="0"/>
              <a:t>‹#›</a:t>
            </a:fld>
            <a:endParaRPr lang="en-US" dirty="0"/>
          </a:p>
        </p:txBody>
      </p:sp>
    </p:spTree>
    <p:extLst>
      <p:ext uri="{BB962C8B-B14F-4D97-AF65-F5344CB8AC3E}">
        <p14:creationId xmlns:p14="http://schemas.microsoft.com/office/powerpoint/2010/main" val="166385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Titl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Bookman Old Style" panose="02050604050505020204"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5D7D35-13C5-43C0-B3EE-6B20388D4139}" type="datetimeFigureOut">
              <a:rPr lang="en-US" smtClean="0"/>
              <a:t>5/12/2019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05EB6C-CAEC-48C2-9337-58FBA3688D4B}" type="slidenum">
              <a:rPr lang="en-US" smtClean="0"/>
              <a:t>‹#›</a:t>
            </a:fld>
            <a:endParaRPr lang="en-US" dirty="0"/>
          </a:p>
        </p:txBody>
      </p:sp>
    </p:spTree>
    <p:extLst>
      <p:ext uri="{BB962C8B-B14F-4D97-AF65-F5344CB8AC3E}">
        <p14:creationId xmlns:p14="http://schemas.microsoft.com/office/powerpoint/2010/main" val="225720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0259"/>
            <a:ext cx="10515600" cy="706591"/>
          </a:xfrm>
        </p:spPr>
        <p:txBody>
          <a:bodyPr/>
          <a:lstStyle>
            <a:lvl1pPr>
              <a:defRPr b="1"/>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5D7D35-13C5-43C0-B3EE-6B20388D4139}" type="datetimeFigureOut">
              <a:rPr lang="en-US" smtClean="0"/>
              <a:t>5/12/2019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05EB6C-CAEC-48C2-9337-58FBA3688D4B}" type="slidenum">
              <a:rPr lang="en-US" smtClean="0"/>
              <a:t>‹#›</a:t>
            </a:fld>
            <a:endParaRPr lang="en-US" dirty="0"/>
          </a:p>
        </p:txBody>
      </p:sp>
      <p:sp>
        <p:nvSpPr>
          <p:cNvPr id="8" name="Text Placeholder 7"/>
          <p:cNvSpPr>
            <a:spLocks noGrp="1"/>
          </p:cNvSpPr>
          <p:nvPr>
            <p:ph type="body" sz="quarter" idx="13"/>
          </p:nvPr>
        </p:nvSpPr>
        <p:spPr>
          <a:xfrm>
            <a:off x="838200" y="1249613"/>
            <a:ext cx="10515600" cy="4957763"/>
          </a:xfrm>
        </p:spPr>
        <p:txBody>
          <a:bodyPr/>
          <a:lstStyle>
            <a:lvl1pPr algn="just">
              <a:defRPr/>
            </a:lvl1pPr>
            <a:lvl2pPr algn="just">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3174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D7D35-13C5-43C0-B3EE-6B20388D4139}" type="datetimeFigureOut">
              <a:rPr lang="en-US" smtClean="0"/>
              <a:t>5/12/2019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5EB6C-CAEC-48C2-9337-58FBA3688D4B}" type="slidenum">
              <a:rPr lang="en-US" smtClean="0"/>
              <a:t>‹#›</a:t>
            </a:fld>
            <a:endParaRPr lang="en-US" dirty="0"/>
          </a:p>
        </p:txBody>
      </p:sp>
    </p:spTree>
    <p:extLst>
      <p:ext uri="{BB962C8B-B14F-4D97-AF65-F5344CB8AC3E}">
        <p14:creationId xmlns:p14="http://schemas.microsoft.com/office/powerpoint/2010/main" val="10704374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61460"/>
            <a:ext cx="9144000" cy="2387600"/>
          </a:xfrm>
        </p:spPr>
        <p:txBody>
          <a:bodyPr/>
          <a:lstStyle/>
          <a:p>
            <a:r>
              <a:rPr lang="en-US" dirty="0" smtClean="0">
                <a:solidFill>
                  <a:schemeClr val="bg1"/>
                </a:solidFill>
              </a:rPr>
              <a:t>Writing</a:t>
            </a:r>
            <a:br>
              <a:rPr lang="en-US" dirty="0" smtClean="0">
                <a:solidFill>
                  <a:schemeClr val="bg1"/>
                </a:solidFill>
              </a:rPr>
            </a:br>
            <a:r>
              <a:rPr lang="en-US" dirty="0" smtClean="0">
                <a:solidFill>
                  <a:schemeClr val="bg1"/>
                </a:solidFill>
              </a:rPr>
              <a:t>Academic English</a:t>
            </a:r>
            <a:endParaRPr lang="en-US" dirty="0">
              <a:solidFill>
                <a:schemeClr val="bg1"/>
              </a:solidFill>
            </a:endParaRPr>
          </a:p>
        </p:txBody>
      </p:sp>
      <p:sp>
        <p:nvSpPr>
          <p:cNvPr id="3" name="Subtitle 2"/>
          <p:cNvSpPr>
            <a:spLocks noGrp="1"/>
          </p:cNvSpPr>
          <p:nvPr>
            <p:ph type="subTitle" idx="1"/>
          </p:nvPr>
        </p:nvSpPr>
        <p:spPr>
          <a:xfrm>
            <a:off x="1524000" y="4552334"/>
            <a:ext cx="9144000" cy="656303"/>
          </a:xfrm>
        </p:spPr>
        <p:txBody>
          <a:bodyPr/>
          <a:lstStyle/>
          <a:p>
            <a:r>
              <a:rPr lang="en-US" dirty="0" smtClean="0">
                <a:solidFill>
                  <a:schemeClr val="bg1">
                    <a:lumMod val="75000"/>
                  </a:schemeClr>
                </a:solidFill>
                <a:effectLst>
                  <a:outerShdw blurRad="38100" dist="38100" dir="2700000" algn="tl">
                    <a:srgbClr val="000000">
                      <a:alpha val="43137"/>
                    </a:srgbClr>
                  </a:outerShdw>
                </a:effectLst>
              </a:rPr>
              <a:t>4th Edition</a:t>
            </a:r>
            <a:endParaRPr lang="en-US" dirty="0">
              <a:solidFill>
                <a:schemeClr val="bg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6448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Topic Sentence</a:t>
            </a:r>
            <a:endParaRPr lang="en-US" dirty="0"/>
          </a:p>
        </p:txBody>
      </p:sp>
      <p:sp>
        <p:nvSpPr>
          <p:cNvPr id="3" name="Text Placeholder 2"/>
          <p:cNvSpPr>
            <a:spLocks noGrp="1"/>
          </p:cNvSpPr>
          <p:nvPr>
            <p:ph type="body" sz="quarter" idx="13"/>
          </p:nvPr>
        </p:nvSpPr>
        <p:spPr/>
        <p:txBody>
          <a:bodyPr>
            <a:normAutofit/>
          </a:bodyPr>
          <a:lstStyle/>
          <a:p>
            <a:pPr marL="0" indent="0">
              <a:buNone/>
            </a:pPr>
            <a:r>
              <a:rPr lang="en-US" b="1" dirty="0" smtClean="0"/>
              <a:t>The Two Parts of a Topic Sentence</a:t>
            </a:r>
          </a:p>
          <a:p>
            <a:r>
              <a:rPr lang="en-US" dirty="0" smtClean="0"/>
              <a:t>The topic names the subject of the paragraph. The controlling idea limits or controls the topic to a specific area that you can discuss in the space of a single paragraph.</a:t>
            </a:r>
          </a:p>
          <a:p>
            <a:endParaRPr lang="en-US" dirty="0"/>
          </a:p>
          <a:p>
            <a:endParaRPr lang="en-US" dirty="0" smtClean="0"/>
          </a:p>
          <a:p>
            <a:endParaRPr lang="en-US" dirty="0" smtClean="0"/>
          </a:p>
          <a:p>
            <a:r>
              <a:rPr lang="en-US" dirty="0" smtClean="0"/>
              <a:t>A topic sentence should not have controlling ideas that are unrelated. The three parts of the following controlling idea are too unrelated for a single paragraph. They require three separate paragraphs (and perhaps more) to explain fully.</a:t>
            </a:r>
            <a:endParaRPr lang="en-US" dirty="0"/>
          </a:p>
        </p:txBody>
      </p:sp>
      <p:grpSp>
        <p:nvGrpSpPr>
          <p:cNvPr id="4" name="Group 3"/>
          <p:cNvGrpSpPr/>
          <p:nvPr/>
        </p:nvGrpSpPr>
        <p:grpSpPr>
          <a:xfrm>
            <a:off x="838200" y="3383248"/>
            <a:ext cx="10515600" cy="690491"/>
            <a:chOff x="838200" y="5254228"/>
            <a:chExt cx="10515600" cy="690491"/>
          </a:xfrm>
        </p:grpSpPr>
        <p:sp>
          <p:nvSpPr>
            <p:cNvPr id="5" name="TextBox 4"/>
            <p:cNvSpPr txBox="1"/>
            <p:nvPr/>
          </p:nvSpPr>
          <p:spPr>
            <a:xfrm>
              <a:off x="838200" y="5513832"/>
              <a:ext cx="10515600" cy="430887"/>
            </a:xfrm>
            <a:prstGeom prst="rect">
              <a:avLst/>
            </a:prstGeom>
            <a:noFill/>
          </p:spPr>
          <p:txBody>
            <a:bodyPr wrap="square" rtlCol="0">
              <a:spAutoFit/>
            </a:bodyPr>
            <a:lstStyle/>
            <a:p>
              <a:pPr algn="ctr"/>
              <a:r>
                <a:rPr lang="en-US" sz="2200" b="1" dirty="0" smtClean="0">
                  <a:solidFill>
                    <a:schemeClr val="tx1">
                      <a:lumMod val="50000"/>
                      <a:lumOff val="50000"/>
                    </a:schemeClr>
                  </a:solidFill>
                  <a:latin typeface="Bookman Old Style" panose="02050604050505020204" pitchFamily="18" charset="0"/>
                </a:rPr>
                <a:t>Convenience foods</a:t>
              </a:r>
              <a:r>
                <a:rPr lang="en-US" sz="2200" dirty="0" smtClean="0">
                  <a:solidFill>
                    <a:schemeClr val="tx1">
                      <a:lumMod val="50000"/>
                      <a:lumOff val="50000"/>
                    </a:schemeClr>
                  </a:solidFill>
                  <a:latin typeface="Bookman Old Style" panose="02050604050505020204" pitchFamily="18" charset="0"/>
                </a:rPr>
                <a:t> are </a:t>
              </a:r>
              <a:r>
                <a:rPr lang="en-US" sz="2200" u="sng" dirty="0" smtClean="0">
                  <a:solidFill>
                    <a:schemeClr val="tx1">
                      <a:lumMod val="50000"/>
                      <a:lumOff val="50000"/>
                    </a:schemeClr>
                  </a:solidFill>
                  <a:latin typeface="Bookman Old Style" panose="02050604050505020204" pitchFamily="18" charset="0"/>
                </a:rPr>
                <a:t>easy to prepare</a:t>
              </a:r>
              <a:endParaRPr lang="en-US" sz="2200" u="sng" dirty="0">
                <a:solidFill>
                  <a:schemeClr val="tx1">
                    <a:lumMod val="50000"/>
                    <a:lumOff val="50000"/>
                  </a:schemeClr>
                </a:solidFill>
                <a:latin typeface="Bookman Old Style" panose="02050604050505020204" pitchFamily="18" charset="0"/>
              </a:endParaRPr>
            </a:p>
          </p:txBody>
        </p:sp>
        <p:sp>
          <p:nvSpPr>
            <p:cNvPr id="6" name="TextBox 5"/>
            <p:cNvSpPr txBox="1"/>
            <p:nvPr/>
          </p:nvSpPr>
          <p:spPr>
            <a:xfrm>
              <a:off x="4373880" y="5254228"/>
              <a:ext cx="896112" cy="369332"/>
            </a:xfrm>
            <a:prstGeom prst="rect">
              <a:avLst/>
            </a:prstGeom>
            <a:noFill/>
          </p:spPr>
          <p:txBody>
            <a:bodyPr wrap="square" rtlCol="0">
              <a:spAutoFit/>
            </a:bodyPr>
            <a:lstStyle/>
            <a:p>
              <a:pPr algn="ctr"/>
              <a:r>
                <a:rPr lang="en-US" dirty="0" smtClean="0">
                  <a:solidFill>
                    <a:schemeClr val="accent1">
                      <a:lumMod val="50000"/>
                    </a:schemeClr>
                  </a:solidFill>
                </a:rPr>
                <a:t>TOPIC</a:t>
              </a:r>
              <a:endParaRPr lang="en-US" dirty="0">
                <a:solidFill>
                  <a:schemeClr val="accent1">
                    <a:lumMod val="50000"/>
                  </a:schemeClr>
                </a:solidFill>
              </a:endParaRPr>
            </a:p>
          </p:txBody>
        </p:sp>
        <p:sp>
          <p:nvSpPr>
            <p:cNvPr id="7" name="TextBox 6"/>
            <p:cNvSpPr txBox="1"/>
            <p:nvPr/>
          </p:nvSpPr>
          <p:spPr>
            <a:xfrm>
              <a:off x="6419088"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CONTROLLING IDEA</a:t>
              </a:r>
              <a:endParaRPr lang="en-US" dirty="0">
                <a:solidFill>
                  <a:schemeClr val="accent1">
                    <a:lumMod val="50000"/>
                  </a:schemeClr>
                </a:solidFill>
              </a:endParaRPr>
            </a:p>
          </p:txBody>
        </p:sp>
      </p:grpSp>
    </p:spTree>
    <p:extLst>
      <p:ext uri="{BB962C8B-B14F-4D97-AF65-F5344CB8AC3E}">
        <p14:creationId xmlns:p14="http://schemas.microsoft.com/office/powerpoint/2010/main" val="9442694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fontScale="92500"/>
          </a:bodyPr>
          <a:lstStyle/>
          <a:p>
            <a:pPr marL="0" indent="0">
              <a:spcBef>
                <a:spcPts val="1800"/>
              </a:spcBef>
              <a:buNone/>
            </a:pPr>
            <a:r>
              <a:rPr lang="en-US" b="1" dirty="0" smtClean="0"/>
              <a:t>2. Compound </a:t>
            </a:r>
            <a:r>
              <a:rPr lang="en-US" b="1" dirty="0"/>
              <a:t>Sentence with Conjunctive Adverbs</a:t>
            </a:r>
          </a:p>
          <a:p>
            <a:pPr marL="0" indent="0">
              <a:buNone/>
            </a:pPr>
            <a:r>
              <a:rPr lang="en-US" dirty="0"/>
              <a:t>A second way to form a compound sentence is as </a:t>
            </a:r>
            <a:r>
              <a:rPr lang="en-US" dirty="0" smtClean="0"/>
              <a:t>follows:</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a:t>Punctuation note: Put a semicolon before and a comma after the conjunctive adverb</a:t>
            </a:r>
            <a:r>
              <a:rPr lang="en-US" dirty="0" smtClean="0"/>
              <a:t>.</a:t>
            </a:r>
          </a:p>
          <a:p>
            <a:pPr marL="0" indent="0">
              <a:buNone/>
            </a:pPr>
            <a:r>
              <a:rPr lang="en-US" dirty="0"/>
              <a:t>Several transition signals, such as on the other hand, as a result, </a:t>
            </a:r>
            <a:r>
              <a:rPr lang="en-US" dirty="0" smtClean="0"/>
              <a:t>and for </a:t>
            </a:r>
            <a:r>
              <a:rPr lang="en-US" dirty="0"/>
              <a:t>example, act like conjunctive adverbs; they can also connect independent clauses with a semicolon and a comma. The following chart lists common conjunctive adverbs and a few transition signals that can be used in this way.</a:t>
            </a:r>
          </a:p>
        </p:txBody>
      </p:sp>
      <p:sp>
        <p:nvSpPr>
          <p:cNvPr id="16" name="TextBox 15"/>
          <p:cNvSpPr txBox="1"/>
          <p:nvPr/>
        </p:nvSpPr>
        <p:spPr>
          <a:xfrm>
            <a:off x="615696" y="2376130"/>
            <a:ext cx="10960608" cy="461665"/>
          </a:xfrm>
          <a:prstGeom prst="rect">
            <a:avLst/>
          </a:prstGeom>
          <a:noFill/>
        </p:spPr>
        <p:txBody>
          <a:bodyPr wrap="square" rtlCol="0">
            <a:spAutoFit/>
          </a:bodyPr>
          <a:lstStyle/>
          <a:p>
            <a:pPr algn="ctr"/>
            <a:r>
              <a:rPr lang="en-US" sz="2400" dirty="0">
                <a:latin typeface="Bookman Old Style" panose="02050604050505020204" pitchFamily="18" charset="0"/>
              </a:rPr>
              <a:t>Independent clause</a:t>
            </a:r>
            <a:r>
              <a:rPr lang="en-US" sz="2400" b="1" u="sng" dirty="0">
                <a:latin typeface="Bookman Old Style" panose="02050604050505020204" pitchFamily="18" charset="0"/>
              </a:rPr>
              <a:t>;</a:t>
            </a:r>
            <a:r>
              <a:rPr lang="en-US" sz="2400" dirty="0">
                <a:latin typeface="Bookman Old Style" panose="02050604050505020204" pitchFamily="18" charset="0"/>
              </a:rPr>
              <a:t> + conjunctive adverb</a:t>
            </a:r>
            <a:r>
              <a:rPr lang="en-US" sz="2400" b="1" u="sng" dirty="0">
                <a:latin typeface="Bookman Old Style" panose="02050604050505020204" pitchFamily="18" charset="0"/>
              </a:rPr>
              <a:t>,</a:t>
            </a:r>
            <a:r>
              <a:rPr lang="en-US" sz="2400" dirty="0">
                <a:latin typeface="Bookman Old Style" panose="02050604050505020204" pitchFamily="18" charset="0"/>
              </a:rPr>
              <a:t> + independent clause</a:t>
            </a:r>
          </a:p>
        </p:txBody>
      </p:sp>
      <p:sp>
        <p:nvSpPr>
          <p:cNvPr id="17" name="TextBox 16"/>
          <p:cNvSpPr txBox="1"/>
          <p:nvPr/>
        </p:nvSpPr>
        <p:spPr>
          <a:xfrm>
            <a:off x="2157984" y="3007925"/>
            <a:ext cx="8229600" cy="830997"/>
          </a:xfrm>
          <a:prstGeom prst="rect">
            <a:avLst/>
          </a:prstGeom>
          <a:noFill/>
        </p:spPr>
        <p:txBody>
          <a:bodyPr wrap="square" rtlCol="0">
            <a:spAutoFit/>
          </a:bodyPr>
          <a:lstStyle/>
          <a:p>
            <a:pPr algn="ctr"/>
            <a:r>
              <a:rPr lang="en-US" sz="2400" dirty="0">
                <a:solidFill>
                  <a:schemeClr val="tx1">
                    <a:lumMod val="50000"/>
                    <a:lumOff val="50000"/>
                  </a:schemeClr>
                </a:solidFill>
                <a:latin typeface="Bookman Old Style" panose="02050604050505020204" pitchFamily="18" charset="0"/>
              </a:rPr>
              <a:t>Salt water boils at a higher temperature than freshwater; therefore, food </a:t>
            </a:r>
            <a:r>
              <a:rPr lang="en-US" sz="2400" dirty="0" smtClean="0">
                <a:solidFill>
                  <a:schemeClr val="tx1">
                    <a:lumMod val="50000"/>
                    <a:lumOff val="50000"/>
                  </a:schemeClr>
                </a:solidFill>
                <a:latin typeface="Bookman Old Style" panose="02050604050505020204" pitchFamily="18" charset="0"/>
              </a:rPr>
              <a:t>cooks faster </a:t>
            </a:r>
            <a:r>
              <a:rPr lang="en-US" sz="2400" dirty="0">
                <a:solidFill>
                  <a:schemeClr val="tx1">
                    <a:lumMod val="50000"/>
                    <a:lumOff val="50000"/>
                  </a:schemeClr>
                </a:solidFill>
                <a:latin typeface="Bookman Old Style" panose="02050604050505020204" pitchFamily="18" charset="0"/>
              </a:rPr>
              <a:t>in salt water.</a:t>
            </a:r>
          </a:p>
        </p:txBody>
      </p:sp>
    </p:spTree>
    <p:extLst>
      <p:ext uri="{BB962C8B-B14F-4D97-AF65-F5344CB8AC3E}">
        <p14:creationId xmlns:p14="http://schemas.microsoft.com/office/powerpoint/2010/main" val="39876789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Conjunctive Adverbs</a:t>
            </a:r>
            <a:endParaRPr lang="en-US" sz="32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1266306"/>
            <a:ext cx="10972800" cy="4939786"/>
          </a:xfrm>
          <a:prstGeom prst="rect">
            <a:avLst/>
          </a:prstGeom>
        </p:spPr>
      </p:pic>
    </p:spTree>
    <p:extLst>
      <p:ext uri="{BB962C8B-B14F-4D97-AF65-F5344CB8AC3E}">
        <p14:creationId xmlns:p14="http://schemas.microsoft.com/office/powerpoint/2010/main" val="27289585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Conjunctive Adverbs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457"/>
          <a:stretch/>
        </p:blipFill>
        <p:spPr>
          <a:xfrm>
            <a:off x="609600" y="1289304"/>
            <a:ext cx="10972800" cy="5091385"/>
          </a:xfrm>
          <a:prstGeom prst="rect">
            <a:avLst/>
          </a:prstGeom>
        </p:spPr>
      </p:pic>
    </p:spTree>
    <p:extLst>
      <p:ext uri="{BB962C8B-B14F-4D97-AF65-F5344CB8AC3E}">
        <p14:creationId xmlns:p14="http://schemas.microsoft.com/office/powerpoint/2010/main" val="1339254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3. Compound </a:t>
            </a:r>
            <a:r>
              <a:rPr lang="en-US" b="1" dirty="0"/>
              <a:t>Sentence with Semicolons</a:t>
            </a:r>
          </a:p>
          <a:p>
            <a:pPr marL="0" indent="0">
              <a:buNone/>
            </a:pPr>
            <a:r>
              <a:rPr lang="en-US" dirty="0"/>
              <a:t>A third way to form a compound sentence is to connect the two independent </a:t>
            </a:r>
            <a:r>
              <a:rPr lang="en-US" dirty="0" smtClean="0"/>
              <a:t>clauses with </a:t>
            </a:r>
            <a:r>
              <a:rPr lang="en-US" dirty="0"/>
              <a:t>a semicolon </a:t>
            </a:r>
            <a:r>
              <a:rPr lang="en-US" dirty="0" smtClean="0"/>
              <a:t>alone:</a:t>
            </a:r>
            <a:endParaRPr lang="en-US" dirty="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a:t>This kind of compound sentence is possible only when the two independent clauses are closely related in meaning. If they are not closely related, they should be written as two simple sentences, each ending with a period.</a:t>
            </a:r>
          </a:p>
        </p:txBody>
      </p:sp>
      <p:sp>
        <p:nvSpPr>
          <p:cNvPr id="6" name="TextBox 5"/>
          <p:cNvSpPr txBox="1"/>
          <p:nvPr/>
        </p:nvSpPr>
        <p:spPr>
          <a:xfrm>
            <a:off x="838200" y="2977126"/>
            <a:ext cx="11195304" cy="430887"/>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Poland was the first Eastern European country to turn away from communism;</a:t>
            </a:r>
          </a:p>
        </p:txBody>
      </p:sp>
      <p:sp>
        <p:nvSpPr>
          <p:cNvPr id="7" name="TextBox 6"/>
          <p:cNvSpPr txBox="1"/>
          <p:nvPr/>
        </p:nvSpPr>
        <p:spPr>
          <a:xfrm>
            <a:off x="4465319" y="2736799"/>
            <a:ext cx="3261362" cy="369332"/>
          </a:xfrm>
          <a:prstGeom prst="rect">
            <a:avLst/>
          </a:prstGeom>
          <a:noFill/>
        </p:spPr>
        <p:txBody>
          <a:bodyPr wrap="square" rtlCol="0">
            <a:spAutoFit/>
          </a:bodyPr>
          <a:lstStyle/>
          <a:p>
            <a:pPr algn="ctr"/>
            <a:r>
              <a:rPr lang="en-US" dirty="0">
                <a:solidFill>
                  <a:schemeClr val="accent1">
                    <a:lumMod val="50000"/>
                  </a:schemeClr>
                </a:solidFill>
              </a:rPr>
              <a:t>INDEPENDENT CLAUSE</a:t>
            </a:r>
          </a:p>
        </p:txBody>
      </p:sp>
      <p:sp>
        <p:nvSpPr>
          <p:cNvPr id="10" name="TextBox 9"/>
          <p:cNvSpPr txBox="1"/>
          <p:nvPr/>
        </p:nvSpPr>
        <p:spPr>
          <a:xfrm>
            <a:off x="838200" y="3773556"/>
            <a:ext cx="11195304" cy="430887"/>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others soon </a:t>
            </a:r>
            <a:r>
              <a:rPr lang="en-US" sz="2200" dirty="0" smtClean="0">
                <a:solidFill>
                  <a:schemeClr val="tx1">
                    <a:lumMod val="50000"/>
                    <a:lumOff val="50000"/>
                  </a:schemeClr>
                </a:solidFill>
                <a:latin typeface="Bookman Old Style" panose="02050604050505020204" pitchFamily="18" charset="0"/>
              </a:rPr>
              <a:t>followed.</a:t>
            </a:r>
            <a:endParaRPr lang="en-US" sz="2200" dirty="0">
              <a:solidFill>
                <a:schemeClr val="tx1">
                  <a:lumMod val="50000"/>
                  <a:lumOff val="50000"/>
                </a:schemeClr>
              </a:solidFill>
              <a:latin typeface="Bookman Old Style" panose="02050604050505020204" pitchFamily="18" charset="0"/>
            </a:endParaRPr>
          </a:p>
        </p:txBody>
      </p:sp>
      <p:sp>
        <p:nvSpPr>
          <p:cNvPr id="11" name="TextBox 10"/>
          <p:cNvSpPr txBox="1"/>
          <p:nvPr/>
        </p:nvSpPr>
        <p:spPr>
          <a:xfrm>
            <a:off x="716279" y="3519336"/>
            <a:ext cx="3261362" cy="369332"/>
          </a:xfrm>
          <a:prstGeom prst="rect">
            <a:avLst/>
          </a:prstGeom>
          <a:noFill/>
        </p:spPr>
        <p:txBody>
          <a:bodyPr wrap="square" rtlCol="0">
            <a:spAutoFit/>
          </a:bodyPr>
          <a:lstStyle/>
          <a:p>
            <a:pPr algn="ctr"/>
            <a:r>
              <a:rPr lang="en-US" dirty="0">
                <a:solidFill>
                  <a:schemeClr val="accent1">
                    <a:lumMod val="50000"/>
                  </a:schemeClr>
                </a:solidFill>
              </a:rPr>
              <a:t>INDEPENDENT CLAUSE</a:t>
            </a:r>
          </a:p>
        </p:txBody>
      </p:sp>
    </p:spTree>
    <p:extLst>
      <p:ext uri="{BB962C8B-B14F-4D97-AF65-F5344CB8AC3E}">
        <p14:creationId xmlns:p14="http://schemas.microsoft.com/office/powerpoint/2010/main" val="11721711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a:t>Complex Sentences</a:t>
            </a:r>
          </a:p>
          <a:p>
            <a:pPr marL="0" indent="0">
              <a:buNone/>
            </a:pPr>
            <a:r>
              <a:rPr lang="en-US" dirty="0"/>
              <a:t>A complex sentence contains one independent clause and one (or more) dependent clause(s). In a complex sentence, one idea is generally more important than the other. We place the more important idea in the independent clause and the less important idea in the dependent </a:t>
            </a:r>
            <a:r>
              <a:rPr lang="en-US" dirty="0" smtClean="0"/>
              <a:t>clause.</a:t>
            </a:r>
          </a:p>
          <a:p>
            <a:pPr marL="0" indent="0">
              <a:spcBef>
                <a:spcPts val="600"/>
              </a:spcBef>
              <a:spcAft>
                <a:spcPts val="1800"/>
              </a:spcAft>
              <a:buNone/>
            </a:pPr>
            <a:r>
              <a:rPr lang="en-US" dirty="0"/>
              <a:t>There are three kinds of dependent clauses:</a:t>
            </a:r>
          </a:p>
          <a:p>
            <a:pPr marL="514350" indent="-514350">
              <a:spcAft>
                <a:spcPts val="1400"/>
              </a:spcAft>
              <a:buFont typeface="+mj-lt"/>
              <a:buAutoNum type="arabicPeriod"/>
            </a:pPr>
            <a:r>
              <a:rPr lang="en-US" dirty="0"/>
              <a:t>W</a:t>
            </a:r>
            <a:r>
              <a:rPr lang="en-US" dirty="0" smtClean="0"/>
              <a:t>ith </a:t>
            </a:r>
            <a:r>
              <a:rPr lang="en-US" dirty="0"/>
              <a:t>Adverb Clauses</a:t>
            </a:r>
            <a:endParaRPr lang="en-US" dirty="0" smtClean="0"/>
          </a:p>
          <a:p>
            <a:pPr marL="514350" indent="-514350">
              <a:spcAft>
                <a:spcPts val="1400"/>
              </a:spcAft>
              <a:buFont typeface="+mj-lt"/>
              <a:buAutoNum type="arabicPeriod"/>
            </a:pPr>
            <a:r>
              <a:rPr lang="en-US" dirty="0"/>
              <a:t>With Adjective Clauses</a:t>
            </a:r>
            <a:endParaRPr lang="en-US" dirty="0" smtClean="0"/>
          </a:p>
          <a:p>
            <a:pPr marL="514350" indent="-514350">
              <a:spcAft>
                <a:spcPts val="1400"/>
              </a:spcAft>
              <a:buFont typeface="+mj-lt"/>
              <a:buAutoNum type="arabicPeriod"/>
            </a:pPr>
            <a:r>
              <a:rPr lang="en-US" dirty="0"/>
              <a:t>With Noun Clauses</a:t>
            </a:r>
          </a:p>
        </p:txBody>
      </p:sp>
    </p:spTree>
    <p:extLst>
      <p:ext uri="{BB962C8B-B14F-4D97-AF65-F5344CB8AC3E}">
        <p14:creationId xmlns:p14="http://schemas.microsoft.com/office/powerpoint/2010/main" val="33824663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1. </a:t>
            </a:r>
            <a:r>
              <a:rPr lang="en-US" b="1" dirty="0"/>
              <a:t>Complex Sentence with Adverb </a:t>
            </a:r>
            <a:r>
              <a:rPr lang="en-US" b="1" dirty="0" smtClean="0"/>
              <a:t>Clauses</a:t>
            </a:r>
          </a:p>
          <a:p>
            <a:pPr marL="0" indent="0">
              <a:spcBef>
                <a:spcPts val="1800"/>
              </a:spcBef>
              <a:buNone/>
            </a:pPr>
            <a:r>
              <a:rPr lang="en-US" dirty="0"/>
              <a:t>An adverb clause acts like an adverb; that is, it tells where, when, why, and how. An adverb clause begins with a subordinator, such as when, while, because, although, if, so, or that. It can come before or after an independent clause</a:t>
            </a:r>
            <a:r>
              <a:rPr lang="en-US" dirty="0" smtClean="0"/>
              <a:t>.</a:t>
            </a:r>
            <a:endParaRPr lang="en-US" dirty="0"/>
          </a:p>
        </p:txBody>
      </p:sp>
      <p:sp>
        <p:nvSpPr>
          <p:cNvPr id="6" name="TextBox 5"/>
          <p:cNvSpPr txBox="1"/>
          <p:nvPr/>
        </p:nvSpPr>
        <p:spPr>
          <a:xfrm>
            <a:off x="381000" y="4303006"/>
            <a:ext cx="11430000" cy="400110"/>
          </a:xfrm>
          <a:prstGeom prst="rect">
            <a:avLst/>
          </a:prstGeom>
          <a:noFill/>
        </p:spPr>
        <p:txBody>
          <a:bodyPr wrap="square" rtlCol="0">
            <a:spAutoFit/>
          </a:bodyPr>
          <a:lstStyle/>
          <a:p>
            <a:pPr algn="ctr"/>
            <a:r>
              <a:rPr lang="en-US" sz="2000" u="sng" spc="-80" dirty="0">
                <a:solidFill>
                  <a:schemeClr val="tx1">
                    <a:lumMod val="50000"/>
                    <a:lumOff val="50000"/>
                  </a:schemeClr>
                </a:solidFill>
                <a:latin typeface="Bookman Old Style" panose="02050604050505020204" pitchFamily="18" charset="0"/>
              </a:rPr>
              <a:t>Although women in the United States could own property,</a:t>
            </a:r>
            <a:r>
              <a:rPr lang="en-US" sz="2000" spc="-80" dirty="0">
                <a:solidFill>
                  <a:schemeClr val="tx1">
                    <a:lumMod val="50000"/>
                    <a:lumOff val="50000"/>
                  </a:schemeClr>
                </a:solidFill>
                <a:latin typeface="Bookman Old Style" panose="02050604050505020204" pitchFamily="18" charset="0"/>
              </a:rPr>
              <a:t> they could not vote until </a:t>
            </a:r>
            <a:r>
              <a:rPr lang="en-US" sz="2000" spc="-80" dirty="0" smtClean="0">
                <a:solidFill>
                  <a:schemeClr val="tx1">
                    <a:lumMod val="50000"/>
                    <a:lumOff val="50000"/>
                  </a:schemeClr>
                </a:solidFill>
                <a:latin typeface="Bookman Old Style" panose="02050604050505020204" pitchFamily="18" charset="0"/>
              </a:rPr>
              <a:t>1920.</a:t>
            </a:r>
            <a:endParaRPr lang="en-US" sz="2000" spc="-8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2471927" y="3933674"/>
            <a:ext cx="3261362" cy="369332"/>
          </a:xfrm>
          <a:prstGeom prst="rect">
            <a:avLst/>
          </a:prstGeom>
          <a:noFill/>
        </p:spPr>
        <p:txBody>
          <a:bodyPr wrap="square" rtlCol="0">
            <a:spAutoFit/>
          </a:bodyPr>
          <a:lstStyle/>
          <a:p>
            <a:pPr algn="ctr"/>
            <a:r>
              <a:rPr lang="en-US" dirty="0">
                <a:solidFill>
                  <a:schemeClr val="accent1">
                    <a:lumMod val="50000"/>
                  </a:schemeClr>
                </a:solidFill>
              </a:rPr>
              <a:t>DEPENDENT ADVERB CLAUSE</a:t>
            </a:r>
          </a:p>
        </p:txBody>
      </p:sp>
      <p:sp>
        <p:nvSpPr>
          <p:cNvPr id="11" name="TextBox 10"/>
          <p:cNvSpPr txBox="1"/>
          <p:nvPr/>
        </p:nvSpPr>
        <p:spPr>
          <a:xfrm>
            <a:off x="7702294" y="3933674"/>
            <a:ext cx="3261362" cy="369332"/>
          </a:xfrm>
          <a:prstGeom prst="rect">
            <a:avLst/>
          </a:prstGeom>
          <a:noFill/>
        </p:spPr>
        <p:txBody>
          <a:bodyPr wrap="square" rtlCol="0">
            <a:spAutoFit/>
          </a:bodyPr>
          <a:lstStyle/>
          <a:p>
            <a:pPr algn="ctr"/>
            <a:r>
              <a:rPr lang="en-US" dirty="0">
                <a:solidFill>
                  <a:schemeClr val="accent1">
                    <a:lumMod val="50000"/>
                  </a:schemeClr>
                </a:solidFill>
              </a:rPr>
              <a:t>INDEPENDENT CLAUSE</a:t>
            </a:r>
          </a:p>
        </p:txBody>
      </p:sp>
      <p:sp>
        <p:nvSpPr>
          <p:cNvPr id="8" name="TextBox 7"/>
          <p:cNvSpPr txBox="1"/>
          <p:nvPr/>
        </p:nvSpPr>
        <p:spPr>
          <a:xfrm>
            <a:off x="381000" y="5652092"/>
            <a:ext cx="11430000" cy="400110"/>
          </a:xfrm>
          <a:prstGeom prst="rect">
            <a:avLst/>
          </a:prstGeom>
          <a:noFill/>
        </p:spPr>
        <p:txBody>
          <a:bodyPr wrap="square" rtlCol="0">
            <a:spAutoFit/>
          </a:bodyPr>
          <a:lstStyle/>
          <a:p>
            <a:pPr algn="ctr"/>
            <a:r>
              <a:rPr lang="en-US" sz="2000" u="sng" dirty="0">
                <a:solidFill>
                  <a:schemeClr val="tx1">
                    <a:lumMod val="50000"/>
                    <a:lumOff val="50000"/>
                  </a:schemeClr>
                </a:solidFill>
                <a:latin typeface="Bookman Old Style" panose="02050604050505020204" pitchFamily="18" charset="0"/>
              </a:rPr>
              <a:t>A citizen can vote in the United States,</a:t>
            </a:r>
            <a:r>
              <a:rPr lang="en-US" sz="2000" dirty="0">
                <a:solidFill>
                  <a:schemeClr val="tx1">
                    <a:lumMod val="50000"/>
                    <a:lumOff val="50000"/>
                  </a:schemeClr>
                </a:solidFill>
                <a:latin typeface="Bookman Old Style" panose="02050604050505020204" pitchFamily="18" charset="0"/>
              </a:rPr>
              <a:t> when he or she is 18 years old.</a:t>
            </a:r>
          </a:p>
        </p:txBody>
      </p:sp>
      <p:sp>
        <p:nvSpPr>
          <p:cNvPr id="9" name="TextBox 8"/>
          <p:cNvSpPr txBox="1"/>
          <p:nvPr/>
        </p:nvSpPr>
        <p:spPr>
          <a:xfrm>
            <a:off x="6824471" y="5282760"/>
            <a:ext cx="3261362" cy="369332"/>
          </a:xfrm>
          <a:prstGeom prst="rect">
            <a:avLst/>
          </a:prstGeom>
          <a:noFill/>
        </p:spPr>
        <p:txBody>
          <a:bodyPr wrap="square" rtlCol="0">
            <a:spAutoFit/>
          </a:bodyPr>
          <a:lstStyle/>
          <a:p>
            <a:pPr algn="ctr"/>
            <a:r>
              <a:rPr lang="en-US" dirty="0">
                <a:solidFill>
                  <a:schemeClr val="accent1">
                    <a:lumMod val="50000"/>
                  </a:schemeClr>
                </a:solidFill>
              </a:rPr>
              <a:t>DEPENDENT ADVERB CLAUSE</a:t>
            </a:r>
          </a:p>
        </p:txBody>
      </p:sp>
      <p:sp>
        <p:nvSpPr>
          <p:cNvPr id="12" name="TextBox 11"/>
          <p:cNvSpPr txBox="1"/>
          <p:nvPr/>
        </p:nvSpPr>
        <p:spPr>
          <a:xfrm>
            <a:off x="2295142" y="5282760"/>
            <a:ext cx="3261362" cy="369332"/>
          </a:xfrm>
          <a:prstGeom prst="rect">
            <a:avLst/>
          </a:prstGeom>
          <a:noFill/>
        </p:spPr>
        <p:txBody>
          <a:bodyPr wrap="square" rtlCol="0">
            <a:spAutoFit/>
          </a:bodyPr>
          <a:lstStyle/>
          <a:p>
            <a:pPr algn="ctr"/>
            <a:r>
              <a:rPr lang="en-US" dirty="0">
                <a:solidFill>
                  <a:schemeClr val="accent1">
                    <a:lumMod val="50000"/>
                  </a:schemeClr>
                </a:solidFill>
              </a:rPr>
              <a:t>INDEPENDENT CLAUSE</a:t>
            </a:r>
          </a:p>
        </p:txBody>
      </p:sp>
    </p:spTree>
    <p:extLst>
      <p:ext uri="{BB962C8B-B14F-4D97-AF65-F5344CB8AC3E}">
        <p14:creationId xmlns:p14="http://schemas.microsoft.com/office/powerpoint/2010/main" val="36915909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2. </a:t>
            </a:r>
            <a:r>
              <a:rPr lang="en-US" b="1" dirty="0"/>
              <a:t>Complex Sentence with Adjective Clauses</a:t>
            </a:r>
          </a:p>
          <a:p>
            <a:pPr marL="0" indent="0">
              <a:spcBef>
                <a:spcPts val="1800"/>
              </a:spcBef>
              <a:buNone/>
            </a:pPr>
            <a:r>
              <a:rPr lang="en-US" dirty="0"/>
              <a:t>An adjective clause acts like an adjective; that is, it describes a noun or pronoun. An adjective clause begins with a relative pronoun, such as who, whom, which, whose, or that, or with a relative adverb, such as where or when. It follows the noun or pronoun it describes</a:t>
            </a:r>
            <a:r>
              <a:rPr lang="en-US" dirty="0" smtClean="0"/>
              <a:t>.</a:t>
            </a:r>
            <a:endParaRPr lang="en-US" dirty="0"/>
          </a:p>
        </p:txBody>
      </p:sp>
      <p:sp>
        <p:nvSpPr>
          <p:cNvPr id="6" name="TextBox 5"/>
          <p:cNvSpPr txBox="1"/>
          <p:nvPr/>
        </p:nvSpPr>
        <p:spPr>
          <a:xfrm>
            <a:off x="2243328" y="4303006"/>
            <a:ext cx="7705344" cy="400110"/>
          </a:xfrm>
          <a:prstGeom prst="rect">
            <a:avLst/>
          </a:prstGeom>
          <a:noFill/>
        </p:spPr>
        <p:txBody>
          <a:bodyPr wrap="square" rtlCol="0">
            <a:spAutoFit/>
          </a:bodyPr>
          <a:lstStyle/>
          <a:p>
            <a:pPr algn="ctr"/>
            <a:r>
              <a:rPr lang="en-US" sz="2000" u="sng" dirty="0">
                <a:solidFill>
                  <a:schemeClr val="tx1">
                    <a:lumMod val="50000"/>
                    <a:lumOff val="50000"/>
                  </a:schemeClr>
                </a:solidFill>
                <a:latin typeface="Bookman Old Style" panose="02050604050505020204" pitchFamily="18" charset="0"/>
              </a:rPr>
              <a:t>Men who are not married </a:t>
            </a:r>
            <a:r>
              <a:rPr lang="en-US" sz="2000" dirty="0">
                <a:solidFill>
                  <a:schemeClr val="tx1">
                    <a:lumMod val="50000"/>
                    <a:lumOff val="50000"/>
                  </a:schemeClr>
                </a:solidFill>
                <a:latin typeface="Bookman Old Style" panose="02050604050505020204" pitchFamily="18" charset="0"/>
              </a:rPr>
              <a:t>are called bachelors.</a:t>
            </a:r>
          </a:p>
        </p:txBody>
      </p:sp>
      <p:sp>
        <p:nvSpPr>
          <p:cNvPr id="7" name="TextBox 6"/>
          <p:cNvSpPr txBox="1"/>
          <p:nvPr/>
        </p:nvSpPr>
        <p:spPr>
          <a:xfrm>
            <a:off x="3148583" y="3933674"/>
            <a:ext cx="3261362" cy="369332"/>
          </a:xfrm>
          <a:prstGeom prst="rect">
            <a:avLst/>
          </a:prstGeom>
          <a:noFill/>
        </p:spPr>
        <p:txBody>
          <a:bodyPr wrap="square" rtlCol="0">
            <a:spAutoFit/>
          </a:bodyPr>
          <a:lstStyle/>
          <a:p>
            <a:pPr algn="ctr"/>
            <a:r>
              <a:rPr lang="en-US" dirty="0">
                <a:solidFill>
                  <a:schemeClr val="accent1">
                    <a:lumMod val="50000"/>
                  </a:schemeClr>
                </a:solidFill>
              </a:rPr>
              <a:t>DEPENDENT ADJECTIVE CLAUSE</a:t>
            </a:r>
          </a:p>
        </p:txBody>
      </p:sp>
      <p:sp>
        <p:nvSpPr>
          <p:cNvPr id="8" name="TextBox 7"/>
          <p:cNvSpPr txBox="1"/>
          <p:nvPr/>
        </p:nvSpPr>
        <p:spPr>
          <a:xfrm>
            <a:off x="381000" y="5652092"/>
            <a:ext cx="11430000" cy="400110"/>
          </a:xfrm>
          <a:prstGeom prst="rect">
            <a:avLst/>
          </a:prstGeom>
          <a:noFill/>
        </p:spPr>
        <p:txBody>
          <a:bodyPr wrap="square" rtlCol="0">
            <a:spAutoFit/>
          </a:bodyPr>
          <a:lstStyle/>
          <a:p>
            <a:pPr algn="ctr"/>
            <a:r>
              <a:rPr lang="en-US" sz="2000" dirty="0">
                <a:solidFill>
                  <a:schemeClr val="tx1">
                    <a:lumMod val="50000"/>
                    <a:lumOff val="50000"/>
                  </a:schemeClr>
                </a:solidFill>
                <a:latin typeface="Bookman Old Style" panose="02050604050505020204" pitchFamily="18" charset="0"/>
              </a:rPr>
              <a:t>Last year we vacationed in Cozumel, </a:t>
            </a:r>
            <a:r>
              <a:rPr lang="en-US" sz="2000" u="sng" dirty="0">
                <a:solidFill>
                  <a:schemeClr val="tx1">
                    <a:lumMod val="50000"/>
                    <a:lumOff val="50000"/>
                  </a:schemeClr>
                </a:solidFill>
                <a:latin typeface="Bookman Old Style" panose="02050604050505020204" pitchFamily="18" charset="0"/>
              </a:rPr>
              <a:t>which features excellent scuba diving.</a:t>
            </a:r>
          </a:p>
        </p:txBody>
      </p:sp>
      <p:sp>
        <p:nvSpPr>
          <p:cNvPr id="9" name="TextBox 8"/>
          <p:cNvSpPr txBox="1"/>
          <p:nvPr/>
        </p:nvSpPr>
        <p:spPr>
          <a:xfrm>
            <a:off x="6824471" y="5282760"/>
            <a:ext cx="3261362" cy="369332"/>
          </a:xfrm>
          <a:prstGeom prst="rect">
            <a:avLst/>
          </a:prstGeom>
          <a:noFill/>
        </p:spPr>
        <p:txBody>
          <a:bodyPr wrap="square" rtlCol="0">
            <a:spAutoFit/>
          </a:bodyPr>
          <a:lstStyle/>
          <a:p>
            <a:pPr algn="ctr"/>
            <a:r>
              <a:rPr lang="en-US" dirty="0">
                <a:solidFill>
                  <a:schemeClr val="accent1">
                    <a:lumMod val="50000"/>
                  </a:schemeClr>
                </a:solidFill>
              </a:rPr>
              <a:t>DEPENDENT ADJECTIVE CLAUSE</a:t>
            </a:r>
          </a:p>
        </p:txBody>
      </p:sp>
    </p:spTree>
    <p:extLst>
      <p:ext uri="{BB962C8B-B14F-4D97-AF65-F5344CB8AC3E}">
        <p14:creationId xmlns:p14="http://schemas.microsoft.com/office/powerpoint/2010/main" val="38034680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3. </a:t>
            </a:r>
            <a:r>
              <a:rPr lang="en-US" b="1" dirty="0"/>
              <a:t>Complex </a:t>
            </a:r>
            <a:r>
              <a:rPr lang="en-US" b="1" dirty="0" smtClean="0"/>
              <a:t>Sentence </a:t>
            </a:r>
            <a:r>
              <a:rPr lang="en-US" b="1" dirty="0"/>
              <a:t>with Noun Clauses</a:t>
            </a:r>
          </a:p>
          <a:p>
            <a:pPr marL="0" indent="0">
              <a:spcBef>
                <a:spcPts val="1800"/>
              </a:spcBef>
              <a:buNone/>
            </a:pPr>
            <a:r>
              <a:rPr lang="en-US" dirty="0"/>
              <a:t>A noun clause begins with a </a:t>
            </a:r>
            <a:r>
              <a:rPr lang="en-US" i="1" dirty="0" smtClean="0"/>
              <a:t>wh-question</a:t>
            </a:r>
            <a:r>
              <a:rPr lang="en-US" dirty="0" smtClean="0"/>
              <a:t> </a:t>
            </a:r>
            <a:r>
              <a:rPr lang="en-US" dirty="0"/>
              <a:t>word, that, whether, and sometimes if. A </a:t>
            </a:r>
            <a:r>
              <a:rPr lang="en-US" dirty="0" smtClean="0"/>
              <a:t>noun clause </a:t>
            </a:r>
            <a:r>
              <a:rPr lang="en-US" dirty="0"/>
              <a:t>acts like a noun; it can be either the subject or an object of the independent clause.</a:t>
            </a:r>
          </a:p>
        </p:txBody>
      </p:sp>
      <p:sp>
        <p:nvSpPr>
          <p:cNvPr id="6" name="TextBox 5"/>
          <p:cNvSpPr txBox="1"/>
          <p:nvPr/>
        </p:nvSpPr>
        <p:spPr>
          <a:xfrm>
            <a:off x="381000" y="4303006"/>
            <a:ext cx="11430000" cy="400110"/>
          </a:xfrm>
          <a:prstGeom prst="rect">
            <a:avLst/>
          </a:prstGeom>
          <a:noFill/>
        </p:spPr>
        <p:txBody>
          <a:bodyPr wrap="square" rtlCol="0">
            <a:spAutoFit/>
          </a:bodyPr>
          <a:lstStyle/>
          <a:p>
            <a:pPr algn="ctr"/>
            <a:r>
              <a:rPr lang="en-US" sz="2000" u="sng" dirty="0">
                <a:solidFill>
                  <a:schemeClr val="tx1">
                    <a:lumMod val="50000"/>
                    <a:lumOff val="50000"/>
                  </a:schemeClr>
                </a:solidFill>
                <a:latin typeface="Bookman Old Style" panose="02050604050505020204" pitchFamily="18" charset="0"/>
              </a:rPr>
              <a:t>That there is a hole in the ozone layer of Earth's </a:t>
            </a:r>
            <a:r>
              <a:rPr lang="en-US" sz="2000" u="sng" dirty="0" smtClean="0">
                <a:solidFill>
                  <a:schemeClr val="tx1">
                    <a:lumMod val="50000"/>
                    <a:lumOff val="50000"/>
                  </a:schemeClr>
                </a:solidFill>
                <a:latin typeface="Bookman Old Style" panose="02050604050505020204" pitchFamily="18" charset="0"/>
              </a:rPr>
              <a:t>atmosphere</a:t>
            </a:r>
            <a:r>
              <a:rPr lang="en-US" sz="2000" dirty="0" smtClean="0">
                <a:solidFill>
                  <a:schemeClr val="tx1">
                    <a:lumMod val="50000"/>
                    <a:lumOff val="50000"/>
                  </a:schemeClr>
                </a:solidFill>
                <a:latin typeface="Bookman Old Style" panose="02050604050505020204" pitchFamily="18" charset="0"/>
              </a:rPr>
              <a:t> </a:t>
            </a:r>
            <a:r>
              <a:rPr lang="en-US" sz="2000" dirty="0">
                <a:solidFill>
                  <a:schemeClr val="tx1">
                    <a:lumMod val="50000"/>
                    <a:lumOff val="50000"/>
                  </a:schemeClr>
                </a:solidFill>
                <a:latin typeface="Bookman Old Style" panose="02050604050505020204" pitchFamily="18" charset="0"/>
              </a:rPr>
              <a:t>is well known.</a:t>
            </a:r>
          </a:p>
        </p:txBody>
      </p:sp>
      <p:sp>
        <p:nvSpPr>
          <p:cNvPr id="7" name="TextBox 6"/>
          <p:cNvSpPr txBox="1"/>
          <p:nvPr/>
        </p:nvSpPr>
        <p:spPr>
          <a:xfrm>
            <a:off x="3560063" y="3933674"/>
            <a:ext cx="3261362" cy="369332"/>
          </a:xfrm>
          <a:prstGeom prst="rect">
            <a:avLst/>
          </a:prstGeom>
          <a:noFill/>
        </p:spPr>
        <p:txBody>
          <a:bodyPr wrap="square" rtlCol="0">
            <a:spAutoFit/>
          </a:bodyPr>
          <a:lstStyle/>
          <a:p>
            <a:pPr algn="ctr"/>
            <a:r>
              <a:rPr lang="en-US" dirty="0">
                <a:solidFill>
                  <a:schemeClr val="accent1">
                    <a:lumMod val="50000"/>
                  </a:schemeClr>
                </a:solidFill>
              </a:rPr>
              <a:t>DEPENDENT </a:t>
            </a:r>
            <a:r>
              <a:rPr lang="en-US" dirty="0" smtClean="0">
                <a:solidFill>
                  <a:schemeClr val="accent1">
                    <a:lumMod val="50000"/>
                  </a:schemeClr>
                </a:solidFill>
              </a:rPr>
              <a:t>NOUN </a:t>
            </a:r>
            <a:r>
              <a:rPr lang="en-US" dirty="0">
                <a:solidFill>
                  <a:schemeClr val="accent1">
                    <a:lumMod val="50000"/>
                  </a:schemeClr>
                </a:solidFill>
              </a:rPr>
              <a:t>CLAUSE</a:t>
            </a:r>
          </a:p>
        </p:txBody>
      </p:sp>
      <p:sp>
        <p:nvSpPr>
          <p:cNvPr id="8" name="TextBox 7"/>
          <p:cNvSpPr txBox="1"/>
          <p:nvPr/>
        </p:nvSpPr>
        <p:spPr>
          <a:xfrm>
            <a:off x="381000" y="5652092"/>
            <a:ext cx="11430000" cy="400110"/>
          </a:xfrm>
          <a:prstGeom prst="rect">
            <a:avLst/>
          </a:prstGeom>
          <a:noFill/>
        </p:spPr>
        <p:txBody>
          <a:bodyPr wrap="square" rtlCol="0">
            <a:spAutoFit/>
          </a:bodyPr>
          <a:lstStyle/>
          <a:p>
            <a:pPr algn="ctr"/>
            <a:r>
              <a:rPr lang="en-US" sz="2000" dirty="0">
                <a:solidFill>
                  <a:schemeClr val="tx1">
                    <a:lumMod val="50000"/>
                    <a:lumOff val="50000"/>
                  </a:schemeClr>
                </a:solidFill>
                <a:latin typeface="Bookman Old Style" panose="02050604050505020204" pitchFamily="18" charset="0"/>
              </a:rPr>
              <a:t>Scientists know </a:t>
            </a:r>
            <a:r>
              <a:rPr lang="en-US" sz="2000" u="sng" dirty="0">
                <a:solidFill>
                  <a:schemeClr val="tx1">
                    <a:lumMod val="50000"/>
                    <a:lumOff val="50000"/>
                  </a:schemeClr>
                </a:solidFill>
                <a:latin typeface="Bookman Old Style" panose="02050604050505020204" pitchFamily="18" charset="0"/>
              </a:rPr>
              <a:t>what caused it.</a:t>
            </a:r>
          </a:p>
        </p:txBody>
      </p:sp>
      <p:sp>
        <p:nvSpPr>
          <p:cNvPr id="9" name="TextBox 8"/>
          <p:cNvSpPr txBox="1"/>
          <p:nvPr/>
        </p:nvSpPr>
        <p:spPr>
          <a:xfrm>
            <a:off x="5571743" y="5282760"/>
            <a:ext cx="3261362" cy="369332"/>
          </a:xfrm>
          <a:prstGeom prst="rect">
            <a:avLst/>
          </a:prstGeom>
          <a:noFill/>
        </p:spPr>
        <p:txBody>
          <a:bodyPr wrap="square" rtlCol="0">
            <a:spAutoFit/>
          </a:bodyPr>
          <a:lstStyle/>
          <a:p>
            <a:pPr algn="ctr"/>
            <a:r>
              <a:rPr lang="en-US" dirty="0">
                <a:solidFill>
                  <a:schemeClr val="accent1">
                    <a:lumMod val="50000"/>
                  </a:schemeClr>
                </a:solidFill>
              </a:rPr>
              <a:t>DEPENDENT NOUN CLAUSE</a:t>
            </a:r>
          </a:p>
        </p:txBody>
      </p:sp>
    </p:spTree>
    <p:extLst>
      <p:ext uri="{BB962C8B-B14F-4D97-AF65-F5344CB8AC3E}">
        <p14:creationId xmlns:p14="http://schemas.microsoft.com/office/powerpoint/2010/main" val="18676825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lnSpcReduction="10000"/>
          </a:bodyPr>
          <a:lstStyle/>
          <a:p>
            <a:pPr marL="0" indent="0">
              <a:spcBef>
                <a:spcPts val="1800"/>
              </a:spcBef>
              <a:buNone/>
            </a:pPr>
            <a:r>
              <a:rPr lang="en-US" b="1" dirty="0" smtClean="0"/>
              <a:t>Compound-Complex Sentences</a:t>
            </a:r>
            <a:endParaRPr lang="en-US" b="1" dirty="0"/>
          </a:p>
          <a:p>
            <a:pPr marL="0" indent="0">
              <a:buNone/>
            </a:pPr>
            <a:r>
              <a:rPr lang="en-US" dirty="0"/>
              <a:t>A Compound-complex sentence has at least three clauses, at least two of which </a:t>
            </a:r>
            <a:r>
              <a:rPr lang="en-US" dirty="0" smtClean="0"/>
              <a:t>are independent.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a:t>Punctuate the compound part of a compound-complex sentence like a compound sentence; that is, use a semicolon/comma combination, or put a comma before a coordinator joining two independent clauses</a:t>
            </a:r>
            <a:r>
              <a:rPr lang="en-US" dirty="0" smtClean="0"/>
              <a:t>.</a:t>
            </a:r>
          </a:p>
          <a:p>
            <a:pPr marL="0" indent="0">
              <a:buNone/>
            </a:pPr>
            <a:r>
              <a:rPr lang="en-US" dirty="0"/>
              <a:t>Punctuate the complex part like a complex sentence.</a:t>
            </a:r>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381000" y="2702806"/>
            <a:ext cx="11430000" cy="400110"/>
          </a:xfrm>
          <a:prstGeom prst="rect">
            <a:avLst/>
          </a:prstGeom>
          <a:noFill/>
        </p:spPr>
        <p:txBody>
          <a:bodyPr wrap="square" rtlCol="0">
            <a:spAutoFit/>
          </a:bodyPr>
          <a:lstStyle/>
          <a:p>
            <a:pPr algn="ctr"/>
            <a:r>
              <a:rPr lang="en-US" sz="2000" u="sng" spc="-20" dirty="0">
                <a:solidFill>
                  <a:schemeClr val="tx1">
                    <a:lumMod val="50000"/>
                    <a:lumOff val="50000"/>
                  </a:schemeClr>
                </a:solidFill>
                <a:latin typeface="Bookman Old Style" panose="02050604050505020204" pitchFamily="18" charset="0"/>
              </a:rPr>
              <a:t>I wanted to travel</a:t>
            </a:r>
            <a:r>
              <a:rPr lang="en-US" sz="2000" spc="-20" dirty="0">
                <a:solidFill>
                  <a:schemeClr val="tx1">
                    <a:lumMod val="50000"/>
                    <a:lumOff val="50000"/>
                  </a:schemeClr>
                </a:solidFill>
                <a:latin typeface="Bookman Old Style" panose="02050604050505020204" pitchFamily="18" charset="0"/>
              </a:rPr>
              <a:t> </a:t>
            </a:r>
            <a:r>
              <a:rPr lang="en-US" sz="2000" spc="-20" dirty="0" smtClean="0">
                <a:solidFill>
                  <a:schemeClr val="tx1">
                    <a:lumMod val="50000"/>
                    <a:lumOff val="50000"/>
                  </a:schemeClr>
                </a:solidFill>
                <a:latin typeface="Bookman Old Style" panose="02050604050505020204" pitchFamily="18" charset="0"/>
              </a:rPr>
              <a:t>after I graduated from college; </a:t>
            </a:r>
            <a:r>
              <a:rPr lang="en-US" sz="2000" spc="-20" dirty="0">
                <a:solidFill>
                  <a:schemeClr val="tx1">
                    <a:lumMod val="50000"/>
                    <a:lumOff val="50000"/>
                  </a:schemeClr>
                </a:solidFill>
                <a:latin typeface="Bookman Old Style" panose="02050604050505020204" pitchFamily="18" charset="0"/>
              </a:rPr>
              <a:t>however, </a:t>
            </a:r>
            <a:r>
              <a:rPr lang="en-US" sz="2000" u="sng" spc="-20" dirty="0">
                <a:solidFill>
                  <a:schemeClr val="tx1">
                    <a:lumMod val="50000"/>
                    <a:lumOff val="50000"/>
                  </a:schemeClr>
                </a:solidFill>
                <a:latin typeface="Bookman Old Style" panose="02050604050505020204" pitchFamily="18" charset="0"/>
              </a:rPr>
              <a:t>I had to go to </a:t>
            </a:r>
            <a:r>
              <a:rPr lang="en-US" sz="2000" u="sng" spc="-20" dirty="0" smtClean="0">
                <a:solidFill>
                  <a:schemeClr val="tx1">
                    <a:lumMod val="50000"/>
                    <a:lumOff val="50000"/>
                  </a:schemeClr>
                </a:solidFill>
                <a:latin typeface="Bookman Old Style" panose="02050604050505020204" pitchFamily="18" charset="0"/>
              </a:rPr>
              <a:t>work immediately</a:t>
            </a:r>
            <a:r>
              <a:rPr lang="en-US" sz="2000" spc="-20" dirty="0">
                <a:solidFill>
                  <a:schemeClr val="tx1">
                    <a:lumMod val="50000"/>
                    <a:lumOff val="50000"/>
                  </a:schemeClr>
                </a:solidFill>
                <a:latin typeface="Bookman Old Style" panose="02050604050505020204" pitchFamily="18" charset="0"/>
              </a:rPr>
              <a:t>.</a:t>
            </a:r>
          </a:p>
        </p:txBody>
      </p:sp>
      <p:sp>
        <p:nvSpPr>
          <p:cNvPr id="7" name="TextBox 6"/>
          <p:cNvSpPr txBox="1"/>
          <p:nvPr/>
        </p:nvSpPr>
        <p:spPr>
          <a:xfrm>
            <a:off x="381000" y="3370318"/>
            <a:ext cx="11430000" cy="400110"/>
          </a:xfrm>
          <a:prstGeom prst="rect">
            <a:avLst/>
          </a:prstGeom>
          <a:noFill/>
        </p:spPr>
        <p:txBody>
          <a:bodyPr wrap="square" rtlCol="0">
            <a:spAutoFit/>
          </a:bodyPr>
          <a:lstStyle/>
          <a:p>
            <a:pPr algn="ctr"/>
            <a:r>
              <a:rPr lang="en-US" sz="2000" spc="-20" dirty="0" smtClean="0">
                <a:solidFill>
                  <a:schemeClr val="tx1">
                    <a:lumMod val="50000"/>
                    <a:lumOff val="50000"/>
                  </a:schemeClr>
                </a:solidFill>
                <a:latin typeface="Bookman Old Style" panose="02050604050505020204" pitchFamily="18" charset="0"/>
              </a:rPr>
              <a:t>After </a:t>
            </a:r>
            <a:r>
              <a:rPr lang="en-US" sz="2000" spc="-20" dirty="0">
                <a:solidFill>
                  <a:schemeClr val="tx1">
                    <a:lumMod val="50000"/>
                    <a:lumOff val="50000"/>
                  </a:schemeClr>
                </a:solidFill>
                <a:latin typeface="Bookman Old Style" panose="02050604050505020204" pitchFamily="18" charset="0"/>
              </a:rPr>
              <a:t>I graduated from </a:t>
            </a:r>
            <a:r>
              <a:rPr lang="en-US" sz="2000" spc="-20" dirty="0" smtClean="0">
                <a:solidFill>
                  <a:schemeClr val="tx1">
                    <a:lumMod val="50000"/>
                    <a:lumOff val="50000"/>
                  </a:schemeClr>
                </a:solidFill>
                <a:latin typeface="Bookman Old Style" panose="02050604050505020204" pitchFamily="18" charset="0"/>
              </a:rPr>
              <a:t>college, </a:t>
            </a:r>
            <a:r>
              <a:rPr lang="en-US" sz="2000" u="sng" spc="-20" dirty="0" smtClean="0">
                <a:solidFill>
                  <a:schemeClr val="tx1">
                    <a:lumMod val="50000"/>
                    <a:lumOff val="50000"/>
                  </a:schemeClr>
                </a:solidFill>
                <a:latin typeface="Bookman Old Style" panose="02050604050505020204" pitchFamily="18" charset="0"/>
              </a:rPr>
              <a:t>I </a:t>
            </a:r>
            <a:r>
              <a:rPr lang="en-US" sz="2000" u="sng" spc="-20" dirty="0">
                <a:solidFill>
                  <a:schemeClr val="tx1">
                    <a:lumMod val="50000"/>
                    <a:lumOff val="50000"/>
                  </a:schemeClr>
                </a:solidFill>
                <a:latin typeface="Bookman Old Style" panose="02050604050505020204" pitchFamily="18" charset="0"/>
              </a:rPr>
              <a:t>wanted to </a:t>
            </a:r>
            <a:r>
              <a:rPr lang="en-US" sz="2000" u="sng" spc="-20" dirty="0" smtClean="0">
                <a:solidFill>
                  <a:schemeClr val="tx1">
                    <a:lumMod val="50000"/>
                    <a:lumOff val="50000"/>
                  </a:schemeClr>
                </a:solidFill>
                <a:latin typeface="Bookman Old Style" panose="02050604050505020204" pitchFamily="18" charset="0"/>
              </a:rPr>
              <a:t>travel,</a:t>
            </a:r>
            <a:r>
              <a:rPr lang="en-US" sz="2000" spc="-20" dirty="0" smtClean="0">
                <a:solidFill>
                  <a:schemeClr val="tx1">
                    <a:lumMod val="50000"/>
                    <a:lumOff val="50000"/>
                  </a:schemeClr>
                </a:solidFill>
                <a:latin typeface="Bookman Old Style" panose="02050604050505020204" pitchFamily="18" charset="0"/>
              </a:rPr>
              <a:t> but </a:t>
            </a:r>
            <a:r>
              <a:rPr lang="en-US" sz="2000" u="sng" spc="-20" dirty="0">
                <a:solidFill>
                  <a:schemeClr val="tx1">
                    <a:lumMod val="50000"/>
                    <a:lumOff val="50000"/>
                  </a:schemeClr>
                </a:solidFill>
                <a:latin typeface="Bookman Old Style" panose="02050604050505020204" pitchFamily="18" charset="0"/>
              </a:rPr>
              <a:t>I had to go to </a:t>
            </a:r>
            <a:r>
              <a:rPr lang="en-US" sz="2000" u="sng" spc="-20" dirty="0" smtClean="0">
                <a:solidFill>
                  <a:schemeClr val="tx1">
                    <a:lumMod val="50000"/>
                    <a:lumOff val="50000"/>
                  </a:schemeClr>
                </a:solidFill>
                <a:latin typeface="Bookman Old Style" panose="02050604050505020204" pitchFamily="18" charset="0"/>
              </a:rPr>
              <a:t>work immediately</a:t>
            </a:r>
            <a:r>
              <a:rPr lang="en-US" sz="2000" spc="-20" dirty="0">
                <a:solidFill>
                  <a:schemeClr val="tx1">
                    <a:lumMod val="50000"/>
                    <a:lumOff val="50000"/>
                  </a:schemeClr>
                </a:solidFill>
                <a:latin typeface="Bookman Old Style" panose="02050604050505020204" pitchFamily="18" charset="0"/>
              </a:rPr>
              <a:t>.</a:t>
            </a:r>
          </a:p>
        </p:txBody>
      </p:sp>
      <p:sp>
        <p:nvSpPr>
          <p:cNvPr id="10" name="TextBox 9"/>
          <p:cNvSpPr txBox="1"/>
          <p:nvPr/>
        </p:nvSpPr>
        <p:spPr>
          <a:xfrm>
            <a:off x="381000" y="4037830"/>
            <a:ext cx="11430000" cy="400110"/>
          </a:xfrm>
          <a:prstGeom prst="rect">
            <a:avLst/>
          </a:prstGeom>
          <a:noFill/>
        </p:spPr>
        <p:txBody>
          <a:bodyPr wrap="square" rtlCol="0">
            <a:spAutoFit/>
          </a:bodyPr>
          <a:lstStyle/>
          <a:p>
            <a:pPr algn="ctr"/>
            <a:r>
              <a:rPr lang="en-US" sz="2000" u="sng" spc="-20" dirty="0">
                <a:solidFill>
                  <a:schemeClr val="tx1">
                    <a:lumMod val="50000"/>
                    <a:lumOff val="50000"/>
                  </a:schemeClr>
                </a:solidFill>
                <a:latin typeface="Bookman Old Style" panose="02050604050505020204" pitchFamily="18" charset="0"/>
              </a:rPr>
              <a:t>I could not </a:t>
            </a:r>
            <a:r>
              <a:rPr lang="en-US" sz="2000" u="sng" spc="-20" dirty="0" smtClean="0">
                <a:solidFill>
                  <a:schemeClr val="tx1">
                    <a:lumMod val="50000"/>
                    <a:lumOff val="50000"/>
                  </a:schemeClr>
                </a:solidFill>
                <a:latin typeface="Bookman Old Style" panose="02050604050505020204" pitchFamily="18" charset="0"/>
              </a:rPr>
              <a:t>decide</a:t>
            </a:r>
            <a:r>
              <a:rPr lang="en-US" sz="2000" spc="-20" dirty="0" smtClean="0">
                <a:solidFill>
                  <a:schemeClr val="tx1">
                    <a:lumMod val="50000"/>
                    <a:lumOff val="50000"/>
                  </a:schemeClr>
                </a:solidFill>
                <a:latin typeface="Bookman Old Style" panose="02050604050505020204" pitchFamily="18" charset="0"/>
              </a:rPr>
              <a:t> where I should work or what I should do, </a:t>
            </a:r>
            <a:r>
              <a:rPr lang="en-US" sz="2000" spc="-20" dirty="0">
                <a:solidFill>
                  <a:schemeClr val="tx1">
                    <a:lumMod val="50000"/>
                    <a:lumOff val="50000"/>
                  </a:schemeClr>
                </a:solidFill>
                <a:latin typeface="Bookman Old Style" panose="02050604050505020204" pitchFamily="18" charset="0"/>
              </a:rPr>
              <a:t>so </a:t>
            </a:r>
            <a:r>
              <a:rPr lang="en-US" sz="2000" u="sng" spc="-20" dirty="0">
                <a:solidFill>
                  <a:schemeClr val="tx1">
                    <a:lumMod val="50000"/>
                    <a:lumOff val="50000"/>
                  </a:schemeClr>
                </a:solidFill>
                <a:latin typeface="Bookman Old Style" panose="02050604050505020204" pitchFamily="18" charset="0"/>
              </a:rPr>
              <a:t>at first I </a:t>
            </a:r>
            <a:r>
              <a:rPr lang="en-US" sz="2000" u="sng" spc="-20" dirty="0" smtClean="0">
                <a:solidFill>
                  <a:schemeClr val="tx1">
                    <a:lumMod val="50000"/>
                    <a:lumOff val="50000"/>
                  </a:schemeClr>
                </a:solidFill>
                <a:latin typeface="Bookman Old Style" panose="02050604050505020204" pitchFamily="18" charset="0"/>
              </a:rPr>
              <a:t>did nothing</a:t>
            </a:r>
            <a:r>
              <a:rPr lang="en-US" sz="2000" u="sng" spc="-20" dirty="0">
                <a:solidFill>
                  <a:schemeClr val="tx1">
                    <a:lumMod val="50000"/>
                    <a:lumOff val="50000"/>
                  </a:schemeClr>
                </a:solidFill>
                <a:latin typeface="Bookman Old Style" panose="02050604050505020204" pitchFamily="18" charset="0"/>
              </a:rPr>
              <a:t>.</a:t>
            </a:r>
            <a:endParaRPr lang="en-US" sz="2000"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574383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708971"/>
          </a:xfrm>
        </p:spPr>
        <p:txBody>
          <a:bodyPr>
            <a:normAutofit fontScale="70000" lnSpcReduction="200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dirty="0"/>
              <a:t>Clauses are the main building blocks of sentences. There are two kinds </a:t>
            </a:r>
            <a:r>
              <a:rPr lang="en-US" dirty="0" smtClean="0"/>
              <a:t>of clauses</a:t>
            </a:r>
            <a:r>
              <a:rPr lang="en-US" dirty="0"/>
              <a:t>: independent and </a:t>
            </a:r>
            <a:r>
              <a:rPr lang="en-US" dirty="0" smtClean="0"/>
              <a:t>dependent.</a:t>
            </a:r>
          </a:p>
          <a:p>
            <a:pPr lvl="1">
              <a:lnSpc>
                <a:spcPct val="140000"/>
              </a:lnSpc>
              <a:spcBef>
                <a:spcPts val="600"/>
              </a:spcBef>
            </a:pPr>
            <a:r>
              <a:rPr lang="en-US" dirty="0"/>
              <a:t>An independent </a:t>
            </a:r>
            <a:r>
              <a:rPr lang="en-US" dirty="0" smtClean="0"/>
              <a:t>clause</a:t>
            </a:r>
          </a:p>
          <a:p>
            <a:pPr lvl="1">
              <a:lnSpc>
                <a:spcPct val="140000"/>
              </a:lnSpc>
              <a:spcBef>
                <a:spcPts val="600"/>
              </a:spcBef>
            </a:pPr>
            <a:r>
              <a:rPr lang="en-US" dirty="0"/>
              <a:t>A dependent </a:t>
            </a:r>
            <a:r>
              <a:rPr lang="en-US" dirty="0" smtClean="0"/>
              <a:t>clause</a:t>
            </a:r>
            <a:endParaRPr lang="en-US" dirty="0"/>
          </a:p>
          <a:p>
            <a:pPr marL="514350" indent="-514350">
              <a:lnSpc>
                <a:spcPct val="140000"/>
              </a:lnSpc>
              <a:spcBef>
                <a:spcPts val="600"/>
              </a:spcBef>
              <a:buAutoNum type="arabicPeriod"/>
            </a:pPr>
            <a:r>
              <a:rPr lang="en-US" dirty="0"/>
              <a:t>We build different kinds of sentences in English by combining clauses </a:t>
            </a:r>
            <a:r>
              <a:rPr lang="en-US" dirty="0" smtClean="0"/>
              <a:t>in different </a:t>
            </a:r>
            <a:r>
              <a:rPr lang="en-US" dirty="0"/>
              <a:t>patterns</a:t>
            </a:r>
            <a:r>
              <a:rPr lang="en-US" dirty="0" smtClean="0"/>
              <a:t>:</a:t>
            </a:r>
          </a:p>
          <a:p>
            <a:pPr lvl="1">
              <a:lnSpc>
                <a:spcPct val="140000"/>
              </a:lnSpc>
              <a:spcBef>
                <a:spcPts val="600"/>
              </a:spcBef>
            </a:pPr>
            <a:r>
              <a:rPr lang="en-US" dirty="0"/>
              <a:t>A simple sentence is one independent clause</a:t>
            </a:r>
            <a:r>
              <a:rPr lang="en-US" dirty="0" smtClean="0"/>
              <a:t>.</a:t>
            </a:r>
          </a:p>
          <a:p>
            <a:pPr lvl="1">
              <a:lnSpc>
                <a:spcPct val="140000"/>
              </a:lnSpc>
              <a:spcBef>
                <a:spcPts val="600"/>
              </a:spcBef>
            </a:pPr>
            <a:r>
              <a:rPr lang="en-US" dirty="0"/>
              <a:t>A compound sentence is two independent clauses joined by a coordinator, a conjunctive adverb, or a semicolon</a:t>
            </a:r>
            <a:r>
              <a:rPr lang="en-US" dirty="0" smtClean="0"/>
              <a:t>.</a:t>
            </a:r>
          </a:p>
          <a:p>
            <a:pPr lvl="1">
              <a:lnSpc>
                <a:spcPct val="140000"/>
              </a:lnSpc>
              <a:spcBef>
                <a:spcPts val="600"/>
              </a:spcBef>
            </a:pPr>
            <a:r>
              <a:rPr lang="en-US" dirty="0"/>
              <a:t>A complex sentence is one independent and one (or more) dependent clauses</a:t>
            </a:r>
            <a:r>
              <a:rPr lang="en-US" dirty="0" smtClean="0"/>
              <a:t>.</a:t>
            </a:r>
          </a:p>
          <a:p>
            <a:pPr lvl="1">
              <a:lnSpc>
                <a:spcPct val="140000"/>
              </a:lnSpc>
              <a:spcBef>
                <a:spcPts val="600"/>
              </a:spcBef>
            </a:pPr>
            <a:r>
              <a:rPr lang="en-US" dirty="0"/>
              <a:t>A compound-complex sentence has two independent clauses and one (or more) dependent clauses</a:t>
            </a:r>
            <a:r>
              <a:rPr lang="en-US" dirty="0" smtClean="0"/>
              <a:t>.</a:t>
            </a:r>
            <a:endParaRPr lang="en-US" dirty="0"/>
          </a:p>
          <a:p>
            <a:pPr marL="514350" indent="-514350">
              <a:lnSpc>
                <a:spcPct val="140000"/>
              </a:lnSpc>
              <a:spcBef>
                <a:spcPts val="600"/>
              </a:spcBef>
              <a:buFont typeface="+mj-lt"/>
              <a:buAutoNum type="arabicPeriod"/>
            </a:pPr>
            <a:r>
              <a:rPr lang="en-US" dirty="0"/>
              <a:t>The type of sentence you write depends on your message. When you want to show that ideas are equal, use more coordinated structures, such as compound sentences. When ideas are not equal, use more subordinated structures, such as complex sentences. Develop a good writing style by mixing sentence types.</a:t>
            </a:r>
          </a:p>
        </p:txBody>
      </p:sp>
    </p:spTree>
    <p:extLst>
      <p:ext uri="{BB962C8B-B14F-4D97-AF65-F5344CB8AC3E}">
        <p14:creationId xmlns:p14="http://schemas.microsoft.com/office/powerpoint/2010/main" val="92470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Sentences</a:t>
            </a:r>
            <a:endParaRPr lang="en-US" dirty="0"/>
          </a:p>
        </p:txBody>
      </p:sp>
      <p:sp>
        <p:nvSpPr>
          <p:cNvPr id="3" name="Text Placeholder 2"/>
          <p:cNvSpPr>
            <a:spLocks noGrp="1"/>
          </p:cNvSpPr>
          <p:nvPr>
            <p:ph type="body" sz="quarter" idx="13"/>
          </p:nvPr>
        </p:nvSpPr>
        <p:spPr/>
        <p:txBody>
          <a:bodyPr>
            <a:normAutofit lnSpcReduction="10000"/>
          </a:bodyPr>
          <a:lstStyle/>
          <a:p>
            <a:r>
              <a:rPr lang="en-US" dirty="0"/>
              <a:t>Supporting sentences explain or prove the topic sentence</a:t>
            </a:r>
            <a:r>
              <a:rPr lang="en-US" dirty="0" smtClean="0"/>
              <a:t>.</a:t>
            </a:r>
          </a:p>
          <a:p>
            <a:r>
              <a:rPr lang="en-US" dirty="0"/>
              <a:t>There are several kinds of specific supporting details: examples, statistics, </a:t>
            </a:r>
            <a:r>
              <a:rPr lang="en-US" dirty="0" smtClean="0"/>
              <a:t>and quotations.</a:t>
            </a:r>
          </a:p>
          <a:p>
            <a:pPr marL="0" indent="0">
              <a:buNone/>
            </a:pPr>
            <a:r>
              <a:rPr lang="en-US" b="1" dirty="0" smtClean="0"/>
              <a:t>Example</a:t>
            </a:r>
          </a:p>
          <a:p>
            <a:r>
              <a:rPr lang="en-US" dirty="0" smtClean="0"/>
              <a:t>Examples are perhaps the easiest kind of supporting detail to use because you can often take examples from your own knowledge and experience. You don't have to search the library or the Internet for supporting material. Furthermore, examples make your writing lively and interesting, and your reader is more likely to remember your point if you support it with a memorable example.</a:t>
            </a:r>
          </a:p>
          <a:p>
            <a:r>
              <a:rPr lang="en-US" dirty="0" smtClean="0"/>
              <a:t>Words and phrases that introduce examples include </a:t>
            </a:r>
            <a:r>
              <a:rPr lang="en-US" i="1" dirty="0" smtClean="0"/>
              <a:t>for example, for instance, and such as</a:t>
            </a:r>
            <a:r>
              <a:rPr lang="en-US" dirty="0" smtClean="0"/>
              <a:t>.</a:t>
            </a:r>
            <a:endParaRPr lang="en-US" dirty="0"/>
          </a:p>
        </p:txBody>
      </p:sp>
    </p:spTree>
    <p:extLst>
      <p:ext uri="{BB962C8B-B14F-4D97-AF65-F5344CB8AC3E}">
        <p14:creationId xmlns:p14="http://schemas.microsoft.com/office/powerpoint/2010/main" val="13368325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11</a:t>
            </a:r>
            <a:endParaRPr lang="en-US" dirty="0"/>
          </a:p>
        </p:txBody>
      </p:sp>
      <p:sp>
        <p:nvSpPr>
          <p:cNvPr id="3" name="Subtitle 2"/>
          <p:cNvSpPr>
            <a:spLocks noGrp="1"/>
          </p:cNvSpPr>
          <p:nvPr>
            <p:ph type="subTitle" idx="1"/>
          </p:nvPr>
        </p:nvSpPr>
        <p:spPr/>
        <p:txBody>
          <a:bodyPr/>
          <a:lstStyle/>
          <a:p>
            <a:r>
              <a:rPr lang="en-US" b="1" dirty="0"/>
              <a:t>Using Parallel </a:t>
            </a:r>
            <a:r>
              <a:rPr lang="en-US" b="1" dirty="0" smtClean="0"/>
              <a:t>Structures</a:t>
            </a:r>
          </a:p>
          <a:p>
            <a:r>
              <a:rPr lang="en-US" b="1" dirty="0" smtClean="0"/>
              <a:t>and </a:t>
            </a:r>
            <a:r>
              <a:rPr lang="en-US" b="1" dirty="0"/>
              <a:t>Fixing Sentence </a:t>
            </a:r>
            <a:r>
              <a:rPr lang="en-US" b="1" dirty="0" smtClean="0"/>
              <a:t>Problems</a:t>
            </a:r>
            <a:endParaRPr lang="en-US" dirty="0"/>
          </a:p>
        </p:txBody>
      </p:sp>
    </p:spTree>
    <p:extLst>
      <p:ext uri="{BB962C8B-B14F-4D97-AF65-F5344CB8AC3E}">
        <p14:creationId xmlns:p14="http://schemas.microsoft.com/office/powerpoint/2010/main" val="35198870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dirty="0"/>
              <a:t>	In this chapter, you will learn to use parallel structure to add symmetry and style to your sentences. You will also learn to recognize and repair common sentence problems: fragments, run-ons, comma splices, choppy, and stringy </a:t>
            </a:r>
            <a:r>
              <a:rPr lang="en-US" dirty="0" smtClean="0"/>
              <a:t>sentences.</a:t>
            </a:r>
          </a:p>
        </p:txBody>
      </p:sp>
    </p:spTree>
    <p:extLst>
      <p:ext uri="{BB962C8B-B14F-4D97-AF65-F5344CB8AC3E}">
        <p14:creationId xmlns:p14="http://schemas.microsoft.com/office/powerpoint/2010/main" val="1678512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Parallelism</a:t>
            </a:r>
          </a:p>
        </p:txBody>
      </p:sp>
      <p:sp>
        <p:nvSpPr>
          <p:cNvPr id="5" name="Text Placeholder 4"/>
          <p:cNvSpPr>
            <a:spLocks noGrp="1"/>
          </p:cNvSpPr>
          <p:nvPr>
            <p:ph type="body" sz="quarter" idx="13"/>
          </p:nvPr>
        </p:nvSpPr>
        <p:spPr>
          <a:xfrm>
            <a:off x="838200" y="1862261"/>
            <a:ext cx="10515600" cy="3048067"/>
          </a:xfrm>
        </p:spPr>
        <p:txBody>
          <a:bodyPr>
            <a:normAutofit/>
          </a:bodyPr>
          <a:lstStyle/>
          <a:p>
            <a:pPr marL="0" indent="0">
              <a:spcBef>
                <a:spcPts val="1800"/>
              </a:spcBef>
              <a:buNone/>
            </a:pPr>
            <a:r>
              <a:rPr lang="en-US" dirty="0"/>
              <a:t>Parallelism is an important element in English writing, especially when you are listing and comparing and contrasting items or ideas. Parallelism means that each item in a list or comparison follows the same grammatical pattern. If you are writing a list and the first item in your list is a noun, write all the following items as nouns also. If the first item is an </a:t>
            </a:r>
            <a:r>
              <a:rPr lang="en-US" i="1" dirty="0"/>
              <a:t>-ing </a:t>
            </a:r>
            <a:r>
              <a:rPr lang="en-US" dirty="0"/>
              <a:t>word, make all the others </a:t>
            </a:r>
            <a:r>
              <a:rPr lang="en-US" i="1" dirty="0"/>
              <a:t>-ing </a:t>
            </a:r>
            <a:r>
              <a:rPr lang="en-US" dirty="0"/>
              <a:t>words; if it is an adverb clause, make all the others adverb </a:t>
            </a:r>
            <a:r>
              <a:rPr lang="en-US" dirty="0" smtClean="0"/>
              <a:t>clauses.</a:t>
            </a:r>
            <a:endParaRPr lang="en-US" dirty="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128711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Parallelism</a:t>
            </a:r>
          </a:p>
        </p:txBody>
      </p:sp>
      <p:sp>
        <p:nvSpPr>
          <p:cNvPr id="5" name="Text Placeholder 4"/>
          <p:cNvSpPr>
            <a:spLocks noGrp="1"/>
          </p:cNvSpPr>
          <p:nvPr>
            <p:ph type="body" sz="quarter" idx="13"/>
          </p:nvPr>
        </p:nvSpPr>
        <p:spPr>
          <a:xfrm>
            <a:off x="838200" y="1158173"/>
            <a:ext cx="10515600" cy="4757995"/>
          </a:xfrm>
        </p:spPr>
        <p:txBody>
          <a:bodyPr>
            <a:normAutofit/>
          </a:bodyPr>
          <a:lstStyle/>
          <a:p>
            <a:pPr marL="0" indent="0">
              <a:spcBef>
                <a:spcPts val="1800"/>
              </a:spcBef>
              <a:buNone/>
            </a:pPr>
            <a:r>
              <a:rPr lang="en-US" b="1" dirty="0"/>
              <a:t>Parallelism with Coordinators: And, Or, </a:t>
            </a:r>
            <a:r>
              <a:rPr lang="en-US" b="1" dirty="0" smtClean="0"/>
              <a:t>But</a:t>
            </a:r>
          </a:p>
          <a:p>
            <a:pPr marL="0" indent="0">
              <a:spcBef>
                <a:spcPts val="1800"/>
              </a:spcBef>
              <a:buNone/>
            </a:pPr>
            <a:r>
              <a:rPr lang="en-US" dirty="0"/>
              <a:t>Words, phrases, and clauses that are joined by and, or, and but are </a:t>
            </a:r>
            <a:r>
              <a:rPr lang="en-US" dirty="0" smtClean="0"/>
              <a:t>written </a:t>
            </a:r>
            <a:r>
              <a:rPr lang="en-US" dirty="0"/>
              <a:t>in parallel </a:t>
            </a:r>
            <a:r>
              <a:rPr lang="en-US" dirty="0" smtClean="0"/>
              <a:t>form.</a:t>
            </a:r>
            <a:endParaRPr lang="en-US" dirty="0"/>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381000" y="3123018"/>
            <a:ext cx="11430000" cy="828304"/>
          </a:xfrm>
          <a:prstGeom prst="rect">
            <a:avLst/>
          </a:prstGeom>
          <a:noFill/>
        </p:spPr>
        <p:txBody>
          <a:bodyPr wrap="square" rtlCol="0">
            <a:spAutoFit/>
          </a:bodyPr>
          <a:lstStyle/>
          <a:p>
            <a:pPr algn="ctr">
              <a:lnSpc>
                <a:spcPts val="3000"/>
              </a:lnSpc>
            </a:pPr>
            <a:r>
              <a:rPr lang="en-US" sz="2000" u="sng" spc="-20" dirty="0">
                <a:solidFill>
                  <a:schemeClr val="tx1">
                    <a:lumMod val="50000"/>
                    <a:lumOff val="50000"/>
                  </a:schemeClr>
                </a:solidFill>
                <a:latin typeface="Bookman Old Style" panose="02050604050505020204" pitchFamily="18" charset="0"/>
              </a:rPr>
              <a:t>The Federal Air Pollution Control Administration regulates automobile exhausts,</a:t>
            </a:r>
          </a:p>
          <a:p>
            <a:pPr algn="ctr">
              <a:lnSpc>
                <a:spcPts val="3000"/>
              </a:lnSpc>
            </a:pPr>
            <a:r>
              <a:rPr lang="en-US" sz="2000" b="1" spc="-20" dirty="0">
                <a:solidFill>
                  <a:schemeClr val="tx1">
                    <a:lumMod val="50000"/>
                    <a:lumOff val="50000"/>
                  </a:schemeClr>
                </a:solidFill>
                <a:latin typeface="Bookman Old Style" panose="02050604050505020204" pitchFamily="18" charset="0"/>
              </a:rPr>
              <a:t>and</a:t>
            </a:r>
            <a:r>
              <a:rPr lang="en-US" sz="2000" spc="-20" dirty="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the Federal Aviation Administration makes similar regulations for aircraft.</a:t>
            </a:r>
          </a:p>
        </p:txBody>
      </p:sp>
      <p:sp>
        <p:nvSpPr>
          <p:cNvPr id="7" name="TextBox 6"/>
          <p:cNvSpPr txBox="1"/>
          <p:nvPr/>
        </p:nvSpPr>
        <p:spPr>
          <a:xfrm>
            <a:off x="381000" y="5357246"/>
            <a:ext cx="11430000" cy="400110"/>
          </a:xfrm>
          <a:prstGeom prst="rect">
            <a:avLst/>
          </a:prstGeom>
          <a:noFill/>
        </p:spPr>
        <p:txBody>
          <a:bodyPr wrap="square" rtlCol="0">
            <a:spAutoFit/>
          </a:bodyPr>
          <a:lstStyle/>
          <a:p>
            <a:pPr algn="ctr"/>
            <a:r>
              <a:rPr lang="en-US" sz="2000" spc="-20" dirty="0">
                <a:solidFill>
                  <a:schemeClr val="tx1">
                    <a:lumMod val="50000"/>
                    <a:lumOff val="50000"/>
                  </a:schemeClr>
                </a:solidFill>
                <a:latin typeface="Bookman Old Style" panose="02050604050505020204" pitchFamily="18" charset="0"/>
              </a:rPr>
              <a:t>The states regulate the noise created </a:t>
            </a:r>
            <a:r>
              <a:rPr lang="en-US" sz="2000" u="sng" spc="-20" dirty="0">
                <a:solidFill>
                  <a:schemeClr val="tx1">
                    <a:lumMod val="50000"/>
                    <a:lumOff val="50000"/>
                  </a:schemeClr>
                </a:solidFill>
                <a:latin typeface="Bookman Old Style" panose="02050604050505020204" pitchFamily="18" charset="0"/>
              </a:rPr>
              <a:t>by motor vehicles</a:t>
            </a:r>
            <a:r>
              <a:rPr lang="en-US" sz="2000" spc="-20" dirty="0">
                <a:solidFill>
                  <a:schemeClr val="tx1">
                    <a:lumMod val="50000"/>
                    <a:lumOff val="50000"/>
                  </a:schemeClr>
                </a:solidFill>
                <a:latin typeface="Bookman Old Style" panose="02050604050505020204" pitchFamily="18" charset="0"/>
              </a:rPr>
              <a:t> </a:t>
            </a:r>
            <a:r>
              <a:rPr lang="en-US" sz="2000" b="1" spc="-20" dirty="0">
                <a:solidFill>
                  <a:schemeClr val="tx1">
                    <a:lumMod val="50000"/>
                    <a:lumOff val="50000"/>
                  </a:schemeClr>
                </a:solidFill>
                <a:latin typeface="Bookman Old Style" panose="02050604050505020204" pitchFamily="18" charset="0"/>
              </a:rPr>
              <a:t>but</a:t>
            </a:r>
            <a:r>
              <a:rPr lang="en-US" sz="2000" spc="-20" dirty="0">
                <a:solidFill>
                  <a:schemeClr val="tx1">
                    <a:lumMod val="50000"/>
                    <a:lumOff val="50000"/>
                  </a:schemeClr>
                </a:solidFill>
                <a:latin typeface="Bookman Old Style" panose="02050604050505020204" pitchFamily="18" charset="0"/>
              </a:rPr>
              <a:t> not </a:t>
            </a:r>
            <a:r>
              <a:rPr lang="en-US" sz="2000" u="sng" spc="-20" dirty="0">
                <a:solidFill>
                  <a:schemeClr val="tx1">
                    <a:lumMod val="50000"/>
                    <a:lumOff val="50000"/>
                  </a:schemeClr>
                </a:solidFill>
                <a:latin typeface="Bookman Old Style" panose="02050604050505020204" pitchFamily="18" charset="0"/>
              </a:rPr>
              <a:t>by </a:t>
            </a:r>
            <a:r>
              <a:rPr lang="en-US" sz="2000" u="sng" spc="-20" dirty="0" smtClean="0">
                <a:solidFill>
                  <a:schemeClr val="tx1">
                    <a:lumMod val="50000"/>
                    <a:lumOff val="50000"/>
                  </a:schemeClr>
                </a:solidFill>
                <a:latin typeface="Bookman Old Style" panose="02050604050505020204" pitchFamily="18" charset="0"/>
              </a:rPr>
              <a:t>commercial aircraft</a:t>
            </a:r>
            <a:r>
              <a:rPr lang="en-US" sz="2000" u="sng" spc="-20" dirty="0">
                <a:solidFill>
                  <a:schemeClr val="tx1">
                    <a:lumMod val="50000"/>
                    <a:lumOff val="50000"/>
                  </a:schemeClr>
                </a:solidFill>
                <a:latin typeface="Bookman Old Style" panose="02050604050505020204" pitchFamily="18" charset="0"/>
              </a:rPr>
              <a:t>.</a:t>
            </a:r>
          </a:p>
        </p:txBody>
      </p:sp>
      <p:sp>
        <p:nvSpPr>
          <p:cNvPr id="8" name="TextBox 7"/>
          <p:cNvSpPr txBox="1"/>
          <p:nvPr/>
        </p:nvSpPr>
        <p:spPr>
          <a:xfrm>
            <a:off x="1051560" y="4300341"/>
            <a:ext cx="10088880" cy="707886"/>
          </a:xfrm>
          <a:prstGeom prst="rect">
            <a:avLst/>
          </a:prstGeom>
          <a:noFill/>
        </p:spPr>
        <p:txBody>
          <a:bodyPr wrap="square" rtlCol="0">
            <a:spAutoFit/>
          </a:bodyPr>
          <a:lstStyle/>
          <a:p>
            <a:pPr algn="ctr"/>
            <a:r>
              <a:rPr lang="en-US" sz="2000" spc="-20" dirty="0">
                <a:solidFill>
                  <a:schemeClr val="tx1">
                    <a:lumMod val="50000"/>
                    <a:lumOff val="50000"/>
                  </a:schemeClr>
                </a:solidFill>
                <a:latin typeface="Bookman Old Style" panose="02050604050505020204" pitchFamily="18" charset="0"/>
              </a:rPr>
              <a:t>Pesticides cannot be sold if they have a harmful effect </a:t>
            </a:r>
            <a:r>
              <a:rPr lang="en-US" sz="2000" u="sng" spc="-20" dirty="0">
                <a:solidFill>
                  <a:schemeClr val="tx1">
                    <a:lumMod val="50000"/>
                    <a:lumOff val="50000"/>
                  </a:schemeClr>
                </a:solidFill>
                <a:latin typeface="Bookman Old Style" panose="02050604050505020204" pitchFamily="18" charset="0"/>
              </a:rPr>
              <a:t>on humans</a:t>
            </a:r>
            <a:r>
              <a:rPr lang="en-US" sz="2000" spc="-20" dirty="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on animal </a:t>
            </a:r>
            <a:r>
              <a:rPr lang="en-US" sz="2000" u="sng" spc="-20" dirty="0" smtClean="0">
                <a:solidFill>
                  <a:schemeClr val="tx1">
                    <a:lumMod val="50000"/>
                    <a:lumOff val="50000"/>
                  </a:schemeClr>
                </a:solidFill>
                <a:latin typeface="Bookman Old Style" panose="02050604050505020204" pitchFamily="18" charset="0"/>
              </a:rPr>
              <a:t>life</a:t>
            </a:r>
            <a:r>
              <a:rPr lang="en-US" sz="2000" spc="-20" dirty="0" smtClean="0">
                <a:solidFill>
                  <a:schemeClr val="tx1">
                    <a:lumMod val="50000"/>
                    <a:lumOff val="50000"/>
                  </a:schemeClr>
                </a:solidFill>
                <a:latin typeface="Bookman Old Style" panose="02050604050505020204" pitchFamily="18" charset="0"/>
              </a:rPr>
              <a:t>,</a:t>
            </a:r>
            <a:r>
              <a:rPr lang="en-US" sz="2000" u="sng" spc="-20" dirty="0" smtClean="0">
                <a:solidFill>
                  <a:schemeClr val="tx1">
                    <a:lumMod val="50000"/>
                    <a:lumOff val="50000"/>
                  </a:schemeClr>
                </a:solidFill>
                <a:latin typeface="Bookman Old Style" panose="02050604050505020204" pitchFamily="18" charset="0"/>
              </a:rPr>
              <a:t> </a:t>
            </a:r>
            <a:r>
              <a:rPr lang="en-US" sz="2000" b="1" spc="-20" dirty="0" smtClean="0">
                <a:solidFill>
                  <a:schemeClr val="tx1">
                    <a:lumMod val="50000"/>
                    <a:lumOff val="50000"/>
                  </a:schemeClr>
                </a:solidFill>
                <a:latin typeface="Bookman Old Style" panose="02050604050505020204" pitchFamily="18" charset="0"/>
              </a:rPr>
              <a:t>or</a:t>
            </a:r>
            <a:r>
              <a:rPr lang="en-US" sz="2000" spc="-20" dirty="0" smtClean="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on the environment.</a:t>
            </a:r>
          </a:p>
        </p:txBody>
      </p:sp>
    </p:spTree>
    <p:extLst>
      <p:ext uri="{BB962C8B-B14F-4D97-AF65-F5344CB8AC3E}">
        <p14:creationId xmlns:p14="http://schemas.microsoft.com/office/powerpoint/2010/main" val="18901248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Parallelism</a:t>
            </a:r>
          </a:p>
        </p:txBody>
      </p:sp>
      <p:sp>
        <p:nvSpPr>
          <p:cNvPr id="5" name="Text Placeholder 4"/>
          <p:cNvSpPr>
            <a:spLocks noGrp="1"/>
          </p:cNvSpPr>
          <p:nvPr>
            <p:ph type="body" sz="quarter" idx="13"/>
          </p:nvPr>
        </p:nvSpPr>
        <p:spPr>
          <a:xfrm>
            <a:off x="838200" y="1158173"/>
            <a:ext cx="10515600" cy="4757995"/>
          </a:xfrm>
        </p:spPr>
        <p:txBody>
          <a:bodyPr>
            <a:normAutofit/>
          </a:bodyPr>
          <a:lstStyle/>
          <a:p>
            <a:pPr marL="0" indent="0">
              <a:spcBef>
                <a:spcPts val="1800"/>
              </a:spcBef>
              <a:buNone/>
            </a:pPr>
            <a:r>
              <a:rPr lang="en-US" b="1" dirty="0"/>
              <a:t>Parallelism with Correlative (Paired) Conjunctions</a:t>
            </a:r>
          </a:p>
          <a:p>
            <a:pPr marL="0" indent="0">
              <a:spcBef>
                <a:spcPts val="1800"/>
              </a:spcBef>
              <a:buNone/>
            </a:pPr>
            <a:r>
              <a:rPr lang="en-US" dirty="0"/>
              <a:t>Use parallel forms with the paired conjunctions both . .. and, either . .. or, neither . .. nor, and not only . .. but </a:t>
            </a:r>
            <a:r>
              <a:rPr lang="en-US" dirty="0" smtClean="0"/>
              <a:t>also.</a:t>
            </a:r>
            <a:endParaRPr lang="en-US" dirty="0"/>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1156716" y="3041134"/>
            <a:ext cx="9878568" cy="707886"/>
          </a:xfrm>
          <a:prstGeom prst="rect">
            <a:avLst/>
          </a:prstGeom>
          <a:noFill/>
        </p:spPr>
        <p:txBody>
          <a:bodyPr wrap="square" rtlCol="0">
            <a:spAutoFit/>
          </a:bodyPr>
          <a:lstStyle/>
          <a:p>
            <a:pPr algn="ctr"/>
            <a:r>
              <a:rPr lang="en-US" sz="2000" spc="-20" dirty="0">
                <a:solidFill>
                  <a:schemeClr val="tx1">
                    <a:lumMod val="50000"/>
                    <a:lumOff val="50000"/>
                  </a:schemeClr>
                </a:solidFill>
                <a:latin typeface="Bookman Old Style" panose="02050604050505020204" pitchFamily="18" charset="0"/>
              </a:rPr>
              <a:t>A new law provides the means for </a:t>
            </a:r>
            <a:r>
              <a:rPr lang="en-US" sz="2000" b="1" spc="-20" dirty="0">
                <a:solidFill>
                  <a:schemeClr val="tx1">
                    <a:lumMod val="50000"/>
                    <a:lumOff val="50000"/>
                  </a:schemeClr>
                </a:solidFill>
                <a:latin typeface="Bookman Old Style" panose="02050604050505020204" pitchFamily="18" charset="0"/>
              </a:rPr>
              <a:t>both</a:t>
            </a:r>
            <a:r>
              <a:rPr lang="en-US" sz="2000" spc="-20" dirty="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regulating pesticides</a:t>
            </a:r>
            <a:r>
              <a:rPr lang="en-US" sz="2000" spc="-20" dirty="0">
                <a:solidFill>
                  <a:schemeClr val="tx1">
                    <a:lumMod val="50000"/>
                    <a:lumOff val="50000"/>
                  </a:schemeClr>
                </a:solidFill>
                <a:latin typeface="Bookman Old Style" panose="02050604050505020204" pitchFamily="18" charset="0"/>
              </a:rPr>
              <a:t> </a:t>
            </a:r>
            <a:r>
              <a:rPr lang="en-US" sz="2000" b="1" spc="-20" dirty="0">
                <a:solidFill>
                  <a:schemeClr val="tx1">
                    <a:lumMod val="50000"/>
                    <a:lumOff val="50000"/>
                  </a:schemeClr>
                </a:solidFill>
                <a:latin typeface="Bookman Old Style" panose="02050604050505020204" pitchFamily="18" charset="0"/>
              </a:rPr>
              <a:t>and</a:t>
            </a:r>
            <a:r>
              <a:rPr lang="en-US" sz="2000" spc="-20" dirty="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ordering </a:t>
            </a:r>
            <a:r>
              <a:rPr lang="en-US" sz="2000" u="sng" spc="-20" dirty="0" smtClean="0">
                <a:solidFill>
                  <a:schemeClr val="tx1">
                    <a:lumMod val="50000"/>
                    <a:lumOff val="50000"/>
                  </a:schemeClr>
                </a:solidFill>
                <a:latin typeface="Bookman Old Style" panose="02050604050505020204" pitchFamily="18" charset="0"/>
              </a:rPr>
              <a:t>their removal</a:t>
            </a:r>
            <a:r>
              <a:rPr lang="en-US" sz="2000" spc="-20" dirty="0" smtClean="0">
                <a:solidFill>
                  <a:schemeClr val="tx1">
                    <a:lumMod val="50000"/>
                    <a:lumOff val="50000"/>
                  </a:schemeClr>
                </a:solidFill>
                <a:latin typeface="Bookman Old Style" panose="02050604050505020204" pitchFamily="18" charset="0"/>
              </a:rPr>
              <a:t> </a:t>
            </a:r>
            <a:r>
              <a:rPr lang="en-US" sz="2000" spc="-20" dirty="0">
                <a:solidFill>
                  <a:schemeClr val="tx1">
                    <a:lumMod val="50000"/>
                    <a:lumOff val="50000"/>
                  </a:schemeClr>
                </a:solidFill>
                <a:latin typeface="Bookman Old Style" panose="02050604050505020204" pitchFamily="18" charset="0"/>
              </a:rPr>
              <a:t>if they are dangerous.</a:t>
            </a:r>
          </a:p>
        </p:txBody>
      </p:sp>
      <p:sp>
        <p:nvSpPr>
          <p:cNvPr id="7" name="TextBox 6"/>
          <p:cNvSpPr txBox="1"/>
          <p:nvPr/>
        </p:nvSpPr>
        <p:spPr>
          <a:xfrm>
            <a:off x="1156716" y="4110982"/>
            <a:ext cx="9878568" cy="707886"/>
          </a:xfrm>
          <a:prstGeom prst="rect">
            <a:avLst/>
          </a:prstGeom>
          <a:noFill/>
        </p:spPr>
        <p:txBody>
          <a:bodyPr wrap="square" rtlCol="0">
            <a:spAutoFit/>
          </a:bodyPr>
          <a:lstStyle/>
          <a:p>
            <a:pPr algn="ctr"/>
            <a:r>
              <a:rPr lang="en-US" sz="2000" spc="-20" dirty="0">
                <a:solidFill>
                  <a:schemeClr val="tx1">
                    <a:lumMod val="50000"/>
                    <a:lumOff val="50000"/>
                  </a:schemeClr>
                </a:solidFill>
                <a:latin typeface="Bookman Old Style" panose="02050604050505020204" pitchFamily="18" charset="0"/>
              </a:rPr>
              <a:t>Air pollutants may come either </a:t>
            </a:r>
            <a:r>
              <a:rPr lang="en-US" sz="2000" u="sng" spc="-20" dirty="0">
                <a:solidFill>
                  <a:schemeClr val="tx1">
                    <a:lumMod val="50000"/>
                    <a:lumOff val="50000"/>
                  </a:schemeClr>
                </a:solidFill>
                <a:latin typeface="Bookman Old Style" panose="02050604050505020204" pitchFamily="18" charset="0"/>
              </a:rPr>
              <a:t>from the ocean as natural contaminants given </a:t>
            </a:r>
            <a:r>
              <a:rPr lang="en-US" sz="2000" u="sng" spc="-20" dirty="0" smtClean="0">
                <a:solidFill>
                  <a:schemeClr val="tx1">
                    <a:lumMod val="50000"/>
                    <a:lumOff val="50000"/>
                  </a:schemeClr>
                </a:solidFill>
                <a:latin typeface="Bookman Old Style" panose="02050604050505020204" pitchFamily="18" charset="0"/>
              </a:rPr>
              <a:t>off by </a:t>
            </a:r>
            <a:r>
              <a:rPr lang="en-US" sz="2000" u="sng" spc="-20" dirty="0">
                <a:solidFill>
                  <a:schemeClr val="tx1">
                    <a:lumMod val="50000"/>
                    <a:lumOff val="50000"/>
                  </a:schemeClr>
                </a:solidFill>
                <a:latin typeface="Bookman Old Style" panose="02050604050505020204" pitchFamily="18" charset="0"/>
              </a:rPr>
              <a:t>sea life</a:t>
            </a:r>
            <a:r>
              <a:rPr lang="en-US" sz="2000" spc="-20" dirty="0">
                <a:solidFill>
                  <a:schemeClr val="tx1">
                    <a:lumMod val="50000"/>
                    <a:lumOff val="50000"/>
                  </a:schemeClr>
                </a:solidFill>
                <a:latin typeface="Bookman Old Style" panose="02050604050505020204" pitchFamily="18" charset="0"/>
              </a:rPr>
              <a:t> </a:t>
            </a:r>
            <a:r>
              <a:rPr lang="en-US" sz="2000" b="1" spc="-20" dirty="0">
                <a:solidFill>
                  <a:schemeClr val="tx1">
                    <a:lumMod val="50000"/>
                    <a:lumOff val="50000"/>
                  </a:schemeClr>
                </a:solidFill>
                <a:latin typeface="Bookman Old Style" panose="02050604050505020204" pitchFamily="18" charset="0"/>
              </a:rPr>
              <a:t>or</a:t>
            </a:r>
            <a:r>
              <a:rPr lang="en-US" sz="2000" spc="-20" dirty="0">
                <a:solidFill>
                  <a:schemeClr val="tx1">
                    <a:lumMod val="50000"/>
                    <a:lumOff val="50000"/>
                  </a:schemeClr>
                </a:solidFill>
                <a:latin typeface="Bookman Old Style" panose="02050604050505020204" pitchFamily="18" charset="0"/>
              </a:rPr>
              <a:t> </a:t>
            </a:r>
            <a:r>
              <a:rPr lang="en-US" sz="2000" u="sng" spc="-20" dirty="0">
                <a:solidFill>
                  <a:schemeClr val="tx1">
                    <a:lumMod val="50000"/>
                    <a:lumOff val="50000"/>
                  </a:schemeClr>
                </a:solidFill>
                <a:latin typeface="Bookman Old Style" panose="02050604050505020204" pitchFamily="18" charset="0"/>
              </a:rPr>
              <a:t>from the internal combustion engines of automobiles.</a:t>
            </a:r>
          </a:p>
        </p:txBody>
      </p:sp>
      <p:sp>
        <p:nvSpPr>
          <p:cNvPr id="8" name="TextBox 7"/>
          <p:cNvSpPr txBox="1"/>
          <p:nvPr/>
        </p:nvSpPr>
        <p:spPr>
          <a:xfrm>
            <a:off x="1043940" y="5180830"/>
            <a:ext cx="10309860" cy="1015663"/>
          </a:xfrm>
          <a:prstGeom prst="rect">
            <a:avLst/>
          </a:prstGeom>
          <a:noFill/>
        </p:spPr>
        <p:txBody>
          <a:bodyPr wrap="square" rtlCol="0">
            <a:spAutoFit/>
          </a:bodyPr>
          <a:lstStyle/>
          <a:p>
            <a:pPr algn="ctr"/>
            <a:r>
              <a:rPr lang="en-US" sz="2000" spc="-20" dirty="0">
                <a:solidFill>
                  <a:schemeClr val="tx1">
                    <a:lumMod val="50000"/>
                    <a:lumOff val="50000"/>
                  </a:schemeClr>
                </a:solidFill>
                <a:latin typeface="Bookman Old Style" panose="02050604050505020204" pitchFamily="18" charset="0"/>
              </a:rPr>
              <a:t>At the present time, air pollution is controlled through laws passed </a:t>
            </a:r>
            <a:r>
              <a:rPr lang="en-US" sz="2000" b="1" spc="-20" dirty="0">
                <a:solidFill>
                  <a:schemeClr val="tx1">
                    <a:lumMod val="50000"/>
                    <a:lumOff val="50000"/>
                  </a:schemeClr>
                </a:solidFill>
                <a:latin typeface="Bookman Old Style" panose="02050604050505020204" pitchFamily="18" charset="0"/>
              </a:rPr>
              <a:t>not only </a:t>
            </a:r>
            <a:r>
              <a:rPr lang="en-US" sz="2000" u="sng" spc="-20" dirty="0" smtClean="0">
                <a:solidFill>
                  <a:schemeClr val="tx1">
                    <a:lumMod val="50000"/>
                    <a:lumOff val="50000"/>
                  </a:schemeClr>
                </a:solidFill>
                <a:latin typeface="Bookman Old Style" panose="02050604050505020204" pitchFamily="18" charset="0"/>
              </a:rPr>
              <a:t>to reduce </a:t>
            </a:r>
            <a:r>
              <a:rPr lang="en-US" sz="2000" u="sng" spc="-20" dirty="0">
                <a:solidFill>
                  <a:schemeClr val="tx1">
                    <a:lumMod val="50000"/>
                    <a:lumOff val="50000"/>
                  </a:schemeClr>
                </a:solidFill>
                <a:latin typeface="Bookman Old Style" panose="02050604050505020204" pitchFamily="18" charset="0"/>
              </a:rPr>
              <a:t>the pollutants at their sources</a:t>
            </a:r>
            <a:r>
              <a:rPr lang="en-US" sz="2000" spc="-20" dirty="0">
                <a:solidFill>
                  <a:schemeClr val="tx1">
                    <a:lumMod val="50000"/>
                    <a:lumOff val="50000"/>
                  </a:schemeClr>
                </a:solidFill>
                <a:latin typeface="Bookman Old Style" panose="02050604050505020204" pitchFamily="18" charset="0"/>
              </a:rPr>
              <a:t> </a:t>
            </a:r>
            <a:r>
              <a:rPr lang="en-US" sz="2000" b="1" spc="-20" dirty="0">
                <a:solidFill>
                  <a:schemeClr val="tx1">
                    <a:lumMod val="50000"/>
                    <a:lumOff val="50000"/>
                  </a:schemeClr>
                </a:solidFill>
                <a:latin typeface="Bookman Old Style" panose="02050604050505020204" pitchFamily="18" charset="0"/>
              </a:rPr>
              <a:t>but also </a:t>
            </a:r>
            <a:r>
              <a:rPr lang="en-US" sz="2000" u="sng" spc="-20" dirty="0">
                <a:solidFill>
                  <a:schemeClr val="tx1">
                    <a:lumMod val="50000"/>
                    <a:lumOff val="50000"/>
                  </a:schemeClr>
                </a:solidFill>
                <a:latin typeface="Bookman Old Style" panose="02050604050505020204" pitchFamily="18" charset="0"/>
              </a:rPr>
              <a:t>to set up acceptable </a:t>
            </a:r>
            <a:r>
              <a:rPr lang="en-US" sz="2000" u="sng" spc="-20" dirty="0" smtClean="0">
                <a:solidFill>
                  <a:schemeClr val="tx1">
                    <a:lumMod val="50000"/>
                    <a:lumOff val="50000"/>
                  </a:schemeClr>
                </a:solidFill>
                <a:latin typeface="Bookman Old Style" panose="02050604050505020204" pitchFamily="18" charset="0"/>
              </a:rPr>
              <a:t>standards of air </a:t>
            </a:r>
            <a:r>
              <a:rPr lang="en-US" sz="2000" u="sng" spc="-20" dirty="0">
                <a:solidFill>
                  <a:schemeClr val="tx1">
                    <a:lumMod val="50000"/>
                    <a:lumOff val="50000"/>
                  </a:schemeClr>
                </a:solidFill>
                <a:latin typeface="Bookman Old Style" panose="02050604050505020204" pitchFamily="18" charset="0"/>
              </a:rPr>
              <a:t>quality.</a:t>
            </a:r>
          </a:p>
        </p:txBody>
      </p:sp>
    </p:spTree>
    <p:extLst>
      <p:ext uri="{BB962C8B-B14F-4D97-AF65-F5344CB8AC3E}">
        <p14:creationId xmlns:p14="http://schemas.microsoft.com/office/powerpoint/2010/main" val="4877363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Sentence Problems</a:t>
            </a:r>
          </a:p>
        </p:txBody>
      </p:sp>
      <p:sp>
        <p:nvSpPr>
          <p:cNvPr id="5" name="Text Placeholder 4"/>
          <p:cNvSpPr>
            <a:spLocks noGrp="1"/>
          </p:cNvSpPr>
          <p:nvPr>
            <p:ph type="body" sz="quarter" idx="13"/>
          </p:nvPr>
        </p:nvSpPr>
        <p:spPr>
          <a:xfrm>
            <a:off x="838200" y="1158173"/>
            <a:ext cx="10515600" cy="4840291"/>
          </a:xfrm>
        </p:spPr>
        <p:txBody>
          <a:bodyPr>
            <a:normAutofit fontScale="92500" lnSpcReduction="10000"/>
          </a:bodyPr>
          <a:lstStyle/>
          <a:p>
            <a:pPr marL="0" indent="0">
              <a:spcBef>
                <a:spcPts val="1800"/>
              </a:spcBef>
              <a:buNone/>
            </a:pPr>
            <a:r>
              <a:rPr lang="en-US" b="1" dirty="0" smtClean="0"/>
              <a:t>Sentence Fragments</a:t>
            </a:r>
          </a:p>
          <a:p>
            <a:pPr marL="0" indent="0">
              <a:spcBef>
                <a:spcPts val="1800"/>
              </a:spcBef>
              <a:buNone/>
            </a:pPr>
            <a:r>
              <a:rPr lang="en-US" dirty="0"/>
              <a:t>Sentence fragments are incomplete sentences or parts of sentences. Remember </a:t>
            </a:r>
            <a:r>
              <a:rPr lang="en-US" dirty="0" smtClean="0"/>
              <a:t>that a </a:t>
            </a:r>
            <a:r>
              <a:rPr lang="en-US" dirty="0"/>
              <a:t>complete sentence must contain at least one main or independent </a:t>
            </a:r>
            <a:r>
              <a:rPr lang="en-US" dirty="0" smtClean="0"/>
              <a:t>clause.</a:t>
            </a:r>
          </a:p>
          <a:p>
            <a:pPr marL="0" indent="0">
              <a:spcBef>
                <a:spcPts val="1800"/>
              </a:spcBef>
              <a:buNone/>
            </a:pPr>
            <a:endParaRPr lang="en-US" dirty="0"/>
          </a:p>
          <a:p>
            <a:pPr marL="0" indent="0">
              <a:spcBef>
                <a:spcPts val="1800"/>
              </a:spcBef>
              <a:buNone/>
            </a:pPr>
            <a:r>
              <a:rPr lang="en-US" dirty="0"/>
              <a:t>This is a dependent clause. It begins with a subordinator (because). It does not express a complete thought because there is no independent clause</a:t>
            </a:r>
            <a:r>
              <a:rPr lang="en-US" dirty="0" smtClean="0"/>
              <a:t>.</a:t>
            </a:r>
          </a:p>
          <a:p>
            <a:pPr>
              <a:spcBef>
                <a:spcPts val="1800"/>
              </a:spcBef>
              <a:spcAft>
                <a:spcPts val="1200"/>
              </a:spcAft>
            </a:pPr>
            <a:r>
              <a:rPr lang="en-US" dirty="0"/>
              <a:t>Add an independent clause</a:t>
            </a:r>
            <a:r>
              <a:rPr lang="en-US" dirty="0" smtClean="0"/>
              <a:t>.</a:t>
            </a:r>
          </a:p>
          <a:p>
            <a:pPr>
              <a:spcBef>
                <a:spcPts val="1800"/>
              </a:spcBef>
            </a:pPr>
            <a:endParaRPr lang="en-US" dirty="0" smtClean="0"/>
          </a:p>
          <a:p>
            <a:pPr>
              <a:spcBef>
                <a:spcPts val="1800"/>
              </a:spcBef>
            </a:pPr>
            <a:r>
              <a:rPr lang="en-US" dirty="0"/>
              <a:t>Delete the subordinator (because).</a:t>
            </a:r>
          </a:p>
          <a:p>
            <a:pPr marL="0" indent="0">
              <a:spcBef>
                <a:spcPts val="1800"/>
              </a:spcBef>
              <a:buNone/>
            </a:pPr>
            <a:endParaRPr lang="en-US" dirty="0"/>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1156716" y="2892640"/>
            <a:ext cx="1042873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Because some students work part-time while taking a full load of classes.</a:t>
            </a:r>
          </a:p>
        </p:txBody>
      </p:sp>
      <p:sp>
        <p:nvSpPr>
          <p:cNvPr id="7" name="TextBox 6"/>
          <p:cNvSpPr txBox="1"/>
          <p:nvPr/>
        </p:nvSpPr>
        <p:spPr>
          <a:xfrm>
            <a:off x="1156716" y="4709946"/>
            <a:ext cx="10364724" cy="769441"/>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Because some students work </a:t>
            </a:r>
            <a:r>
              <a:rPr lang="en-US" sz="2200" spc="-20" dirty="0" smtClean="0">
                <a:solidFill>
                  <a:schemeClr val="tx1">
                    <a:lumMod val="50000"/>
                    <a:lumOff val="50000"/>
                  </a:schemeClr>
                </a:solidFill>
                <a:latin typeface="Bookman Old Style" panose="02050604050505020204" pitchFamily="18" charset="0"/>
              </a:rPr>
              <a:t>part-time </a:t>
            </a:r>
            <a:r>
              <a:rPr lang="en-US" sz="2200" spc="-20" dirty="0">
                <a:solidFill>
                  <a:schemeClr val="tx1">
                    <a:lumMod val="50000"/>
                    <a:lumOff val="50000"/>
                  </a:schemeClr>
                </a:solidFill>
                <a:latin typeface="Bookman Old Style" panose="02050604050505020204" pitchFamily="18" charset="0"/>
              </a:rPr>
              <a:t>while taking a full load of </a:t>
            </a:r>
            <a:r>
              <a:rPr lang="en-US" sz="2200" spc="-20" dirty="0" smtClean="0">
                <a:solidFill>
                  <a:schemeClr val="tx1">
                    <a:lumMod val="50000"/>
                    <a:lumOff val="50000"/>
                  </a:schemeClr>
                </a:solidFill>
                <a:latin typeface="Bookman Old Style" panose="02050604050505020204" pitchFamily="18" charset="0"/>
              </a:rPr>
              <a:t>courses, </a:t>
            </a:r>
            <a:r>
              <a:rPr lang="en-US" sz="2200" b="1" spc="-20" dirty="0" smtClean="0">
                <a:solidFill>
                  <a:schemeClr val="tx1">
                    <a:lumMod val="50000"/>
                    <a:lumOff val="50000"/>
                  </a:schemeClr>
                </a:solidFill>
                <a:latin typeface="Bookman Old Style" panose="02050604050505020204" pitchFamily="18" charset="0"/>
              </a:rPr>
              <a:t>they have very little free time.</a:t>
            </a:r>
            <a:endParaRPr lang="en-US" sz="2200" b="1" u="sng" spc="-20"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1043940" y="5998464"/>
            <a:ext cx="10309860"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Some students work part-time while taking a full load of classes.</a:t>
            </a:r>
            <a:endParaRPr lang="en-US" sz="2200" u="sng"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5667374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Sentence Problems</a:t>
            </a:r>
          </a:p>
        </p:txBody>
      </p:sp>
      <p:sp>
        <p:nvSpPr>
          <p:cNvPr id="5" name="Text Placeholder 4"/>
          <p:cNvSpPr>
            <a:spLocks noGrp="1"/>
          </p:cNvSpPr>
          <p:nvPr>
            <p:ph type="body" sz="quarter" idx="13"/>
          </p:nvPr>
        </p:nvSpPr>
        <p:spPr>
          <a:xfrm>
            <a:off x="838200" y="1158173"/>
            <a:ext cx="10515600" cy="5379787"/>
          </a:xfrm>
        </p:spPr>
        <p:txBody>
          <a:bodyPr>
            <a:normAutofit fontScale="92500" lnSpcReduction="10000"/>
          </a:bodyPr>
          <a:lstStyle/>
          <a:p>
            <a:pPr marL="0" indent="0">
              <a:spcBef>
                <a:spcPts val="1800"/>
              </a:spcBef>
              <a:buNone/>
            </a:pPr>
            <a:r>
              <a:rPr lang="en-US" b="1" dirty="0" smtClean="0"/>
              <a:t>Chopp</a:t>
            </a:r>
            <a:r>
              <a:rPr lang="en-US" b="1" dirty="0"/>
              <a:t>y </a:t>
            </a:r>
            <a:r>
              <a:rPr lang="en-US" b="1" dirty="0" smtClean="0"/>
              <a:t>Sentences</a:t>
            </a:r>
          </a:p>
          <a:p>
            <a:pPr marL="0" indent="0">
              <a:spcBef>
                <a:spcPts val="1800"/>
              </a:spcBef>
              <a:buNone/>
            </a:pPr>
            <a:r>
              <a:rPr lang="en-US" dirty="0"/>
              <a:t>Choppy sentences are sentences that are too short. Short sentences can be effective in certain situations. For instance, when you want to make an impact, use a short </a:t>
            </a:r>
            <a:r>
              <a:rPr lang="en-US" dirty="0" smtClean="0"/>
              <a:t>sentence. However</a:t>
            </a:r>
            <a:r>
              <a:rPr lang="en-US" dirty="0"/>
              <a:t>, overuse of short sentences is considered poor style in academic </a:t>
            </a:r>
            <a:r>
              <a:rPr lang="en-US" dirty="0" smtClean="0"/>
              <a:t>writing.</a:t>
            </a:r>
          </a:p>
          <a:p>
            <a:pPr marL="0" indent="0">
              <a:spcBef>
                <a:spcPts val="1800"/>
              </a:spcBef>
              <a:buNone/>
            </a:pPr>
            <a:r>
              <a:rPr lang="en-US" dirty="0" smtClean="0"/>
              <a:t>Choppy </a:t>
            </a:r>
            <a:r>
              <a:rPr lang="en-US" dirty="0"/>
              <a:t>sentences are easy to correct. Just combine two or three short sentences to make one compound or complex sentence. Your decision to make a compound or a complex sentence should be based on whether the ideas in the short sentences are equal or whether one idea is dependent on the other</a:t>
            </a:r>
            <a:r>
              <a:rPr lang="en-US" dirty="0" smtClean="0"/>
              <a:t>.</a:t>
            </a:r>
            <a:endParaRPr lang="en-US" dirty="0"/>
          </a:p>
          <a:p>
            <a:pPr>
              <a:spcBef>
                <a:spcPts val="1800"/>
              </a:spcBef>
              <a:spcAft>
                <a:spcPts val="1200"/>
              </a:spcAft>
            </a:pPr>
            <a:r>
              <a:rPr lang="en-US" dirty="0" smtClean="0"/>
              <a:t>If </a:t>
            </a:r>
            <a:r>
              <a:rPr lang="en-US" dirty="0"/>
              <a:t>the sentences express equal ideas, use coordination to combine </a:t>
            </a:r>
            <a:r>
              <a:rPr lang="en-US" dirty="0" smtClean="0"/>
              <a:t>them.</a:t>
            </a:r>
          </a:p>
          <a:p>
            <a:pPr>
              <a:spcBef>
                <a:spcPts val="1800"/>
              </a:spcBef>
            </a:pPr>
            <a:r>
              <a:rPr lang="en-US" dirty="0"/>
              <a:t>If the sentences express unequal </a:t>
            </a:r>
            <a:r>
              <a:rPr lang="en-US" dirty="0" smtClean="0"/>
              <a:t>ideas</a:t>
            </a:r>
            <a:r>
              <a:rPr lang="en-US" dirty="0"/>
              <a:t>, that is, if one sentence expresses a less important idea than the other, use subordination to combine </a:t>
            </a:r>
            <a:r>
              <a:rPr lang="en-US" dirty="0" smtClean="0"/>
              <a:t>them</a:t>
            </a:r>
            <a:r>
              <a:rPr lang="en-US" dirty="0"/>
              <a:t>.</a:t>
            </a:r>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468916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Sentence Problems</a:t>
            </a:r>
          </a:p>
        </p:txBody>
      </p:sp>
      <p:sp>
        <p:nvSpPr>
          <p:cNvPr id="5" name="Text Placeholder 4"/>
          <p:cNvSpPr>
            <a:spLocks noGrp="1"/>
          </p:cNvSpPr>
          <p:nvPr>
            <p:ph type="body" sz="quarter" idx="13"/>
          </p:nvPr>
        </p:nvSpPr>
        <p:spPr>
          <a:xfrm>
            <a:off x="838200" y="1158173"/>
            <a:ext cx="10515600" cy="5498659"/>
          </a:xfrm>
        </p:spPr>
        <p:txBody>
          <a:bodyPr>
            <a:normAutofit fontScale="92500" lnSpcReduction="20000"/>
          </a:bodyPr>
          <a:lstStyle/>
          <a:p>
            <a:pPr marL="0" indent="0">
              <a:spcBef>
                <a:spcPts val="1800"/>
              </a:spcBef>
              <a:buNone/>
            </a:pPr>
            <a:r>
              <a:rPr lang="en-US" b="1" dirty="0"/>
              <a:t>Run-On Sentences and Comma Splices</a:t>
            </a:r>
          </a:p>
          <a:p>
            <a:pPr marL="0" indent="0">
              <a:spcBef>
                <a:spcPts val="1800"/>
              </a:spcBef>
              <a:buNone/>
            </a:pPr>
            <a:r>
              <a:rPr lang="en-US" dirty="0"/>
              <a:t>A run-on sentence is a sentence in which two or more independent clauses are written one after another with no punctuation. A similar error happens when two independent clauses are incorrectly joined by a comma without a coordinating conjunction. This kind of error is called a comma </a:t>
            </a:r>
            <a:r>
              <a:rPr lang="en-US" dirty="0" smtClean="0"/>
              <a:t>splice.</a:t>
            </a:r>
            <a:endParaRPr lang="en-US" dirty="0"/>
          </a:p>
          <a:p>
            <a:pPr marL="0" indent="0">
              <a:spcBef>
                <a:spcPts val="1800"/>
              </a:spcBef>
              <a:buNone/>
            </a:pPr>
            <a:endParaRPr lang="en-US" dirty="0"/>
          </a:p>
          <a:p>
            <a:pPr marL="0" indent="0">
              <a:spcBef>
                <a:spcPts val="5400"/>
              </a:spcBef>
              <a:buNone/>
            </a:pPr>
            <a:r>
              <a:rPr lang="en-US" dirty="0"/>
              <a:t>The ways to correct these two sentence errors are the same.</a:t>
            </a:r>
          </a:p>
          <a:p>
            <a:pPr>
              <a:lnSpc>
                <a:spcPct val="120000"/>
              </a:lnSpc>
              <a:spcBef>
                <a:spcPts val="600"/>
              </a:spcBef>
              <a:spcAft>
                <a:spcPts val="600"/>
              </a:spcAft>
            </a:pPr>
            <a:r>
              <a:rPr lang="en-US" dirty="0"/>
              <a:t>Add a </a:t>
            </a:r>
            <a:r>
              <a:rPr lang="en-US" dirty="0" smtClean="0"/>
              <a:t>period:</a:t>
            </a:r>
          </a:p>
          <a:p>
            <a:pPr>
              <a:lnSpc>
                <a:spcPct val="120000"/>
              </a:lnSpc>
              <a:spcBef>
                <a:spcPts val="600"/>
              </a:spcBef>
              <a:spcAft>
                <a:spcPts val="600"/>
              </a:spcAft>
            </a:pPr>
            <a:r>
              <a:rPr lang="en-US" dirty="0" smtClean="0"/>
              <a:t>Add a semicolon:</a:t>
            </a:r>
          </a:p>
          <a:p>
            <a:pPr>
              <a:lnSpc>
                <a:spcPct val="120000"/>
              </a:lnSpc>
              <a:spcBef>
                <a:spcPts val="600"/>
              </a:spcBef>
              <a:spcAft>
                <a:spcPts val="600"/>
              </a:spcAft>
            </a:pPr>
            <a:r>
              <a:rPr lang="en-US" dirty="0" smtClean="0"/>
              <a:t>Add </a:t>
            </a:r>
            <a:r>
              <a:rPr lang="en-US" dirty="0"/>
              <a:t>a </a:t>
            </a:r>
            <a:r>
              <a:rPr lang="en-US" dirty="0" smtClean="0"/>
              <a:t>coordinator:</a:t>
            </a:r>
          </a:p>
          <a:p>
            <a:pPr>
              <a:lnSpc>
                <a:spcPct val="120000"/>
              </a:lnSpc>
              <a:spcBef>
                <a:spcPts val="600"/>
              </a:spcBef>
              <a:spcAft>
                <a:spcPts val="600"/>
              </a:spcAft>
            </a:pPr>
            <a:r>
              <a:rPr lang="en-US" dirty="0"/>
              <a:t>Add a </a:t>
            </a:r>
            <a:r>
              <a:rPr lang="en-US" dirty="0" smtClean="0"/>
              <a:t>subordinator:</a:t>
            </a:r>
            <a:endParaRPr lang="en-US" dirty="0"/>
          </a:p>
          <a:p>
            <a:pPr marL="0" indent="0">
              <a:buNone/>
            </a:pPr>
            <a:endParaRPr lang="en-US" dirty="0"/>
          </a:p>
          <a:p>
            <a:pPr marL="0" indent="0">
              <a:buNone/>
            </a:pPr>
            <a:endParaRPr lang="en-US" dirty="0" smtClean="0"/>
          </a:p>
          <a:p>
            <a:pPr marL="0" indent="0">
              <a:buNone/>
            </a:pPr>
            <a:endParaRPr lang="en-US" dirty="0"/>
          </a:p>
        </p:txBody>
      </p:sp>
      <p:sp>
        <p:nvSpPr>
          <p:cNvPr id="6" name="TextBox 5"/>
          <p:cNvSpPr txBox="1"/>
          <p:nvPr/>
        </p:nvSpPr>
        <p:spPr>
          <a:xfrm>
            <a:off x="1156716" y="2892640"/>
            <a:ext cx="10428732"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RUN-ON</a:t>
            </a:r>
            <a:r>
              <a:rPr lang="en-US" sz="2200" spc="-20" dirty="0" smtClean="0">
                <a:solidFill>
                  <a:schemeClr val="tx1">
                    <a:lumMod val="50000"/>
                    <a:lumOff val="50000"/>
                  </a:schemeClr>
                </a:solidFill>
                <a:latin typeface="Bookman Old Style" panose="02050604050505020204" pitchFamily="18" charset="0"/>
              </a:rPr>
              <a:t>] My </a:t>
            </a:r>
            <a:r>
              <a:rPr lang="en-US" sz="2200" spc="-20" dirty="0">
                <a:solidFill>
                  <a:schemeClr val="tx1">
                    <a:lumMod val="50000"/>
                    <a:lumOff val="50000"/>
                  </a:schemeClr>
                </a:solidFill>
                <a:latin typeface="Bookman Old Style" panose="02050604050505020204" pitchFamily="18" charset="0"/>
              </a:rPr>
              <a:t>family went to Australia then they emigrated to Canada.</a:t>
            </a:r>
          </a:p>
        </p:txBody>
      </p:sp>
      <p:sp>
        <p:nvSpPr>
          <p:cNvPr id="9" name="TextBox 8"/>
          <p:cNvSpPr txBox="1"/>
          <p:nvPr/>
        </p:nvSpPr>
        <p:spPr>
          <a:xfrm>
            <a:off x="1156716" y="3323527"/>
            <a:ext cx="10428732"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COMMA SPLICE</a:t>
            </a:r>
            <a:r>
              <a:rPr lang="en-US" sz="2200" spc="-20" dirty="0" smtClean="0">
                <a:solidFill>
                  <a:schemeClr val="tx1">
                    <a:lumMod val="50000"/>
                    <a:lumOff val="50000"/>
                  </a:schemeClr>
                </a:solidFill>
                <a:latin typeface="Bookman Old Style" panose="02050604050505020204" pitchFamily="18" charset="0"/>
              </a:rPr>
              <a:t>] My </a:t>
            </a:r>
            <a:r>
              <a:rPr lang="en-US" sz="2200" spc="-20" dirty="0">
                <a:solidFill>
                  <a:schemeClr val="tx1">
                    <a:lumMod val="50000"/>
                    <a:lumOff val="50000"/>
                  </a:schemeClr>
                </a:solidFill>
                <a:latin typeface="Bookman Old Style" panose="02050604050505020204" pitchFamily="18" charset="0"/>
              </a:rPr>
              <a:t>family went to Australia, then they emigrated to Canada.</a:t>
            </a:r>
          </a:p>
        </p:txBody>
      </p:sp>
      <p:sp>
        <p:nvSpPr>
          <p:cNvPr id="10" name="TextBox 9"/>
          <p:cNvSpPr txBox="1"/>
          <p:nvPr/>
        </p:nvSpPr>
        <p:spPr>
          <a:xfrm>
            <a:off x="4148328" y="4409976"/>
            <a:ext cx="7205472" cy="369332"/>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My family went to Australia</a:t>
            </a:r>
            <a:r>
              <a:rPr lang="en-US" b="1" spc="-20" dirty="0">
                <a:solidFill>
                  <a:schemeClr val="tx1">
                    <a:lumMod val="50000"/>
                    <a:lumOff val="50000"/>
                  </a:schemeClr>
                </a:solidFill>
                <a:latin typeface="Bookman Old Style" panose="02050604050505020204" pitchFamily="18" charset="0"/>
              </a:rPr>
              <a:t>.</a:t>
            </a:r>
            <a:r>
              <a:rPr lang="en-US" spc="-20" dirty="0">
                <a:solidFill>
                  <a:schemeClr val="tx1">
                    <a:lumMod val="50000"/>
                    <a:lumOff val="50000"/>
                  </a:schemeClr>
                </a:solidFill>
                <a:latin typeface="Bookman Old Style" panose="02050604050505020204" pitchFamily="18" charset="0"/>
              </a:rPr>
              <a:t> Then they emigrated to Canada.</a:t>
            </a:r>
          </a:p>
        </p:txBody>
      </p:sp>
      <p:sp>
        <p:nvSpPr>
          <p:cNvPr id="11" name="TextBox 10"/>
          <p:cNvSpPr txBox="1"/>
          <p:nvPr/>
        </p:nvSpPr>
        <p:spPr>
          <a:xfrm>
            <a:off x="4148328" y="4984651"/>
            <a:ext cx="7059168" cy="369332"/>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My family went to Australia</a:t>
            </a:r>
            <a:r>
              <a:rPr lang="en-US" b="1" spc="-20" dirty="0">
                <a:solidFill>
                  <a:schemeClr val="tx1">
                    <a:lumMod val="50000"/>
                    <a:lumOff val="50000"/>
                  </a:schemeClr>
                </a:solidFill>
                <a:latin typeface="Bookman Old Style" panose="02050604050505020204" pitchFamily="18" charset="0"/>
              </a:rPr>
              <a:t>;</a:t>
            </a:r>
            <a:r>
              <a:rPr lang="en-US" spc="-20" dirty="0">
                <a:solidFill>
                  <a:schemeClr val="tx1">
                    <a:lumMod val="50000"/>
                    <a:lumOff val="50000"/>
                  </a:schemeClr>
                </a:solidFill>
                <a:latin typeface="Bookman Old Style" panose="02050604050505020204" pitchFamily="18" charset="0"/>
              </a:rPr>
              <a:t> then they emigrated to Canada.</a:t>
            </a:r>
          </a:p>
        </p:txBody>
      </p:sp>
      <p:sp>
        <p:nvSpPr>
          <p:cNvPr id="12" name="TextBox 11"/>
          <p:cNvSpPr txBox="1"/>
          <p:nvPr/>
        </p:nvSpPr>
        <p:spPr>
          <a:xfrm>
            <a:off x="4148328" y="5559326"/>
            <a:ext cx="7415784" cy="369332"/>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My family went to Australia, </a:t>
            </a:r>
            <a:r>
              <a:rPr lang="en-US" b="1" spc="-20" dirty="0">
                <a:solidFill>
                  <a:schemeClr val="tx1">
                    <a:lumMod val="50000"/>
                    <a:lumOff val="50000"/>
                  </a:schemeClr>
                </a:solidFill>
                <a:latin typeface="Bookman Old Style" panose="02050604050505020204" pitchFamily="18" charset="0"/>
              </a:rPr>
              <a:t>and</a:t>
            </a:r>
            <a:r>
              <a:rPr lang="en-US" spc="-20" dirty="0">
                <a:solidFill>
                  <a:schemeClr val="tx1">
                    <a:lumMod val="50000"/>
                    <a:lumOff val="50000"/>
                  </a:schemeClr>
                </a:solidFill>
                <a:latin typeface="Bookman Old Style" panose="02050604050505020204" pitchFamily="18" charset="0"/>
              </a:rPr>
              <a:t> then they emigrated to Canada.</a:t>
            </a:r>
          </a:p>
        </p:txBody>
      </p:sp>
      <p:sp>
        <p:nvSpPr>
          <p:cNvPr id="13" name="TextBox 12"/>
          <p:cNvSpPr txBox="1"/>
          <p:nvPr/>
        </p:nvSpPr>
        <p:spPr>
          <a:xfrm>
            <a:off x="4148328" y="6039981"/>
            <a:ext cx="7415784" cy="369332"/>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My family went to Australia </a:t>
            </a:r>
            <a:r>
              <a:rPr lang="en-US" b="1" spc="-20" dirty="0">
                <a:solidFill>
                  <a:schemeClr val="tx1">
                    <a:lumMod val="50000"/>
                    <a:lumOff val="50000"/>
                  </a:schemeClr>
                </a:solidFill>
                <a:latin typeface="Bookman Old Style" panose="02050604050505020204" pitchFamily="18" charset="0"/>
              </a:rPr>
              <a:t>before</a:t>
            </a:r>
            <a:r>
              <a:rPr lang="en-US" spc="-20" dirty="0">
                <a:solidFill>
                  <a:schemeClr val="tx1">
                    <a:lumMod val="50000"/>
                    <a:lumOff val="50000"/>
                  </a:schemeClr>
                </a:solidFill>
                <a:latin typeface="Bookman Old Style" panose="02050604050505020204" pitchFamily="18" charset="0"/>
              </a:rPr>
              <a:t> they emigrated to Canada.</a:t>
            </a:r>
          </a:p>
        </p:txBody>
      </p:sp>
    </p:spTree>
    <p:extLst>
      <p:ext uri="{BB962C8B-B14F-4D97-AF65-F5344CB8AC3E}">
        <p14:creationId xmlns:p14="http://schemas.microsoft.com/office/powerpoint/2010/main" val="3489733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Sentence Problems</a:t>
            </a:r>
          </a:p>
        </p:txBody>
      </p:sp>
      <p:sp>
        <p:nvSpPr>
          <p:cNvPr id="5" name="Text Placeholder 4"/>
          <p:cNvSpPr>
            <a:spLocks noGrp="1"/>
          </p:cNvSpPr>
          <p:nvPr>
            <p:ph type="body" sz="quarter" idx="13"/>
          </p:nvPr>
        </p:nvSpPr>
        <p:spPr>
          <a:xfrm>
            <a:off x="838200" y="1158173"/>
            <a:ext cx="10515600" cy="4840291"/>
          </a:xfrm>
        </p:spPr>
        <p:txBody>
          <a:bodyPr>
            <a:normAutofit/>
          </a:bodyPr>
          <a:lstStyle/>
          <a:p>
            <a:pPr marL="0" indent="0">
              <a:spcBef>
                <a:spcPts val="1800"/>
              </a:spcBef>
              <a:buNone/>
            </a:pPr>
            <a:r>
              <a:rPr lang="en-US" b="1" dirty="0"/>
              <a:t>Stringy Sentences</a:t>
            </a:r>
          </a:p>
          <a:p>
            <a:pPr marL="0" indent="0">
              <a:spcBef>
                <a:spcPts val="1800"/>
              </a:spcBef>
              <a:buNone/>
            </a:pPr>
            <a:r>
              <a:rPr lang="en-US" dirty="0"/>
              <a:t>A stringy sentence is a sentence with too many clauses, usually connected with and, but, so, and sometimes because. It often results from writing the way you speak, going on and on like a string without an </a:t>
            </a:r>
            <a:r>
              <a:rPr lang="en-US" dirty="0" smtClean="0"/>
              <a:t>end.</a:t>
            </a:r>
          </a:p>
          <a:p>
            <a:pPr marL="0" indent="0">
              <a:spcBef>
                <a:spcPts val="1800"/>
              </a:spcBef>
              <a:buNone/>
            </a:pPr>
            <a:r>
              <a:rPr lang="en-US" dirty="0"/>
              <a:t>To </a:t>
            </a:r>
            <a:r>
              <a:rPr lang="en-US" dirty="0" smtClean="0"/>
              <a:t>connect </a:t>
            </a:r>
            <a:r>
              <a:rPr lang="en-US" dirty="0"/>
              <a:t>a stringy sentence, divide it and/or recombine the clauses, remembering to subordinate when </a:t>
            </a:r>
            <a:r>
              <a:rPr lang="en-US" dirty="0" smtClean="0"/>
              <a:t>appropriate.</a:t>
            </a:r>
            <a:endParaRPr lang="en-US" dirty="0"/>
          </a:p>
          <a:p>
            <a:pPr marL="0" indent="0">
              <a:buNone/>
            </a:pPr>
            <a:endParaRPr lang="en-US" dirty="0" smtClean="0"/>
          </a:p>
          <a:p>
            <a:pPr marL="0" indent="0">
              <a:buNone/>
            </a:pPr>
            <a:endParaRPr lang="en-US" dirty="0"/>
          </a:p>
        </p:txBody>
      </p:sp>
      <p:sp>
        <p:nvSpPr>
          <p:cNvPr id="9" name="TextBox 8"/>
          <p:cNvSpPr txBox="1"/>
          <p:nvPr/>
        </p:nvSpPr>
        <p:spPr>
          <a:xfrm>
            <a:off x="694944" y="4544897"/>
            <a:ext cx="11329416" cy="1107996"/>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STRINGY SENTENCE</a:t>
            </a:r>
            <a:r>
              <a:rPr lang="en-US" sz="2200" spc="-20" dirty="0">
                <a:solidFill>
                  <a:schemeClr val="tx1">
                    <a:lumMod val="50000"/>
                    <a:lumOff val="50000"/>
                  </a:schemeClr>
                </a:solidFill>
                <a:latin typeface="Bookman Old Style" panose="02050604050505020204" pitchFamily="18" charset="0"/>
              </a:rPr>
              <a:t>] Many students attend classes all morning, and then they work all afternoon, and they also have to study at night, so they are usually exhausted by the weekend.</a:t>
            </a:r>
          </a:p>
        </p:txBody>
      </p:sp>
      <p:sp>
        <p:nvSpPr>
          <p:cNvPr id="10" name="TextBox 9"/>
          <p:cNvSpPr txBox="1"/>
          <p:nvPr/>
        </p:nvSpPr>
        <p:spPr>
          <a:xfrm>
            <a:off x="694944" y="5741759"/>
            <a:ext cx="11329416" cy="769441"/>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CORRECTED</a:t>
            </a:r>
            <a:r>
              <a:rPr lang="en-US" sz="2200" spc="-20" dirty="0">
                <a:solidFill>
                  <a:schemeClr val="tx1">
                    <a:lumMod val="50000"/>
                    <a:lumOff val="50000"/>
                  </a:schemeClr>
                </a:solidFill>
                <a:latin typeface="Bookman Old Style" panose="02050604050505020204" pitchFamily="18" charset="0"/>
              </a:rPr>
              <a:t>] Many students attend classes all morning and work all afternoon. Since they also have to study at night, they are usually exhausted by the weekend.</a:t>
            </a:r>
          </a:p>
        </p:txBody>
      </p:sp>
    </p:spTree>
    <p:extLst>
      <p:ext uri="{BB962C8B-B14F-4D97-AF65-F5344CB8AC3E}">
        <p14:creationId xmlns:p14="http://schemas.microsoft.com/office/powerpoint/2010/main" val="20632796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85000" lnSpcReduction="200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b="1" dirty="0"/>
              <a:t>Parallelism: </a:t>
            </a:r>
            <a:r>
              <a:rPr lang="en-US" dirty="0"/>
              <a:t>Two or more items joined by coordinating conjunctions and paired conjunctions must be parallel in structure. The same is true of contrasts and comparisons of items. If the first item is a noun, make all others nouns; if it is a phrase, make all the others phrases; if it is a clause, make all the others clauses.</a:t>
            </a:r>
          </a:p>
          <a:p>
            <a:pPr marL="514350" indent="-514350">
              <a:lnSpc>
                <a:spcPct val="140000"/>
              </a:lnSpc>
              <a:spcBef>
                <a:spcPts val="600"/>
              </a:spcBef>
              <a:buAutoNum type="arabicPeriod"/>
            </a:pPr>
            <a:r>
              <a:rPr lang="en-US" b="1" dirty="0"/>
              <a:t>Sentence Problems: </a:t>
            </a:r>
            <a:r>
              <a:rPr lang="en-US" dirty="0"/>
              <a:t>The main kinds of problem sentences that students may write are fragments, run-ons, comma splices, choppy, and stringy </a:t>
            </a:r>
            <a:r>
              <a:rPr lang="en-US" dirty="0" smtClean="0"/>
              <a:t>sentences:</a:t>
            </a:r>
          </a:p>
          <a:p>
            <a:pPr lvl="1">
              <a:lnSpc>
                <a:spcPct val="140000"/>
              </a:lnSpc>
              <a:spcBef>
                <a:spcPts val="600"/>
              </a:spcBef>
            </a:pPr>
            <a:r>
              <a:rPr lang="en-US" dirty="0"/>
              <a:t>Fragments are incomplete sentences</a:t>
            </a:r>
            <a:r>
              <a:rPr lang="en-US" dirty="0" smtClean="0"/>
              <a:t>.</a:t>
            </a:r>
          </a:p>
          <a:p>
            <a:pPr lvl="1">
              <a:lnSpc>
                <a:spcPct val="140000"/>
              </a:lnSpc>
              <a:spcBef>
                <a:spcPts val="600"/>
              </a:spcBef>
            </a:pPr>
            <a:r>
              <a:rPr lang="en-US" dirty="0"/>
              <a:t>Run-ons and comma splices are incorrectly joined independent clauses</a:t>
            </a:r>
            <a:r>
              <a:rPr lang="en-US" dirty="0" smtClean="0"/>
              <a:t>.</a:t>
            </a:r>
          </a:p>
          <a:p>
            <a:pPr lvl="1">
              <a:lnSpc>
                <a:spcPct val="140000"/>
              </a:lnSpc>
              <a:spcBef>
                <a:spcPts val="600"/>
              </a:spcBef>
            </a:pPr>
            <a:r>
              <a:rPr lang="en-US" dirty="0"/>
              <a:t>Choppy sentences are sentences that are too short</a:t>
            </a:r>
            <a:r>
              <a:rPr lang="en-US" dirty="0" smtClean="0"/>
              <a:t>.</a:t>
            </a:r>
          </a:p>
          <a:p>
            <a:pPr lvl="1">
              <a:lnSpc>
                <a:spcPct val="140000"/>
              </a:lnSpc>
              <a:spcBef>
                <a:spcPts val="600"/>
              </a:spcBef>
            </a:pPr>
            <a:r>
              <a:rPr lang="en-US" dirty="0"/>
              <a:t>Stringy sentences are sentences with too many independent clauses.</a:t>
            </a:r>
            <a:endParaRPr lang="en-US" dirty="0" smtClean="0"/>
          </a:p>
        </p:txBody>
      </p:sp>
    </p:spTree>
    <p:extLst>
      <p:ext uri="{BB962C8B-B14F-4D97-AF65-F5344CB8AC3E}">
        <p14:creationId xmlns:p14="http://schemas.microsoft.com/office/powerpoint/2010/main" val="408530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Concluding Sentence</a:t>
            </a:r>
            <a:endParaRPr lang="en-US" dirty="0"/>
          </a:p>
        </p:txBody>
      </p:sp>
      <p:sp>
        <p:nvSpPr>
          <p:cNvPr id="3" name="Text Placeholder 2"/>
          <p:cNvSpPr>
            <a:spLocks noGrp="1"/>
          </p:cNvSpPr>
          <p:nvPr>
            <p:ph type="body" sz="quarter" idx="13"/>
          </p:nvPr>
        </p:nvSpPr>
        <p:spPr/>
        <p:txBody>
          <a:bodyPr>
            <a:normAutofit/>
          </a:bodyPr>
          <a:lstStyle/>
          <a:p>
            <a:r>
              <a:rPr lang="en-US" dirty="0"/>
              <a:t>A concluding sentence serves two purposes</a:t>
            </a:r>
            <a:r>
              <a:rPr lang="en-US" dirty="0" smtClean="0"/>
              <a:t>:</a:t>
            </a:r>
          </a:p>
          <a:p>
            <a:pPr marL="971550" lvl="1" indent="-514350">
              <a:buFont typeface="+mj-lt"/>
              <a:buAutoNum type="arabicPeriod"/>
            </a:pPr>
            <a:r>
              <a:rPr lang="en-US" dirty="0" smtClean="0"/>
              <a:t>It signals the end of the paragraph.</a:t>
            </a:r>
          </a:p>
          <a:p>
            <a:pPr marL="971550" lvl="1" indent="-514350">
              <a:buFont typeface="+mj-lt"/>
              <a:buAutoNum type="arabicPeriod"/>
            </a:pPr>
            <a:r>
              <a:rPr lang="en-US" dirty="0" smtClean="0"/>
              <a:t>It leaves the reader with the most important ideas to remember. It can do this in two ways: By summarizing the main points of the paragraph or By repeating the topic sentence in different words A</a:t>
            </a:r>
          </a:p>
          <a:p>
            <a:r>
              <a:rPr lang="en-US" dirty="0"/>
              <a:t>A paragraph does not always need a concluding sentence</a:t>
            </a:r>
            <a:r>
              <a:rPr lang="en-US" dirty="0" smtClean="0"/>
              <a:t>.</a:t>
            </a:r>
          </a:p>
          <a:p>
            <a:pPr>
              <a:spcAft>
                <a:spcPts val="1200"/>
              </a:spcAft>
            </a:pPr>
            <a:r>
              <a:rPr lang="en-US" dirty="0"/>
              <a:t>End-of-Paragraph </a:t>
            </a:r>
            <a:r>
              <a:rPr lang="en-US" dirty="0" smtClean="0"/>
              <a:t>Signals Followed </a:t>
            </a:r>
            <a:r>
              <a:rPr lang="en-US" dirty="0"/>
              <a:t>by a </a:t>
            </a:r>
            <a:r>
              <a:rPr lang="en-US" dirty="0" smtClean="0"/>
              <a:t>Comma:</a:t>
            </a:r>
          </a:p>
          <a:p>
            <a:pPr marL="0" indent="0">
              <a:buNone/>
            </a:pPr>
            <a:endParaRPr lang="en-US" dirty="0" smtClean="0"/>
          </a:p>
          <a:p>
            <a:r>
              <a:rPr lang="en-US" dirty="0" smtClean="0"/>
              <a:t>End-of-Paragraph Signals Not </a:t>
            </a:r>
            <a:r>
              <a:rPr lang="en-US" dirty="0"/>
              <a:t>Followed by a </a:t>
            </a:r>
            <a:r>
              <a:rPr lang="en-US" dirty="0" smtClean="0"/>
              <a:t>Comma:</a:t>
            </a:r>
          </a:p>
          <a:p>
            <a:endParaRPr lang="en-US" i="1" dirty="0"/>
          </a:p>
          <a:p>
            <a:endParaRPr lang="en-US" i="1" dirty="0" smtClean="0"/>
          </a:p>
        </p:txBody>
      </p:sp>
      <p:sp>
        <p:nvSpPr>
          <p:cNvPr id="4" name="TextBox 3"/>
          <p:cNvSpPr txBox="1"/>
          <p:nvPr/>
        </p:nvSpPr>
        <p:spPr>
          <a:xfrm>
            <a:off x="838200" y="4310364"/>
            <a:ext cx="10515600" cy="461665"/>
          </a:xfrm>
          <a:prstGeom prst="rect">
            <a:avLst/>
          </a:prstGeom>
          <a:noFill/>
        </p:spPr>
        <p:txBody>
          <a:bodyPr wrap="square" rtlCol="0">
            <a:spAutoFit/>
          </a:bodyPr>
          <a:lstStyle/>
          <a:p>
            <a:pPr algn="ctr"/>
            <a:r>
              <a:rPr lang="en-US" sz="2400" i="1" dirty="0" smtClean="0"/>
              <a:t>Finally, In brief, In conclusion, Indeed, In short, Lastly, Therefore, Thus, To sum up,</a:t>
            </a:r>
          </a:p>
        </p:txBody>
      </p:sp>
      <p:sp>
        <p:nvSpPr>
          <p:cNvPr id="5" name="TextBox 4"/>
          <p:cNvSpPr txBox="1"/>
          <p:nvPr/>
        </p:nvSpPr>
        <p:spPr>
          <a:xfrm>
            <a:off x="838200" y="5407644"/>
            <a:ext cx="10515600" cy="1200329"/>
          </a:xfrm>
          <a:prstGeom prst="rect">
            <a:avLst/>
          </a:prstGeom>
          <a:noFill/>
        </p:spPr>
        <p:txBody>
          <a:bodyPr wrap="square" rtlCol="0">
            <a:spAutoFit/>
          </a:bodyPr>
          <a:lstStyle/>
          <a:p>
            <a:pPr algn="ctr"/>
            <a:r>
              <a:rPr lang="en-US" sz="2400" i="1" dirty="0" smtClean="0">
                <a:solidFill>
                  <a:schemeClr val="tx1">
                    <a:lumMod val="50000"/>
                    <a:lumOff val="50000"/>
                  </a:schemeClr>
                </a:solidFill>
              </a:rPr>
              <a:t>The evidence suggests that…</a:t>
            </a:r>
          </a:p>
          <a:p>
            <a:pPr algn="ctr"/>
            <a:r>
              <a:rPr lang="en-US" sz="2400" i="1" dirty="0" smtClean="0">
                <a:solidFill>
                  <a:schemeClr val="tx1">
                    <a:lumMod val="50000"/>
                    <a:lumOff val="50000"/>
                  </a:schemeClr>
                </a:solidFill>
              </a:rPr>
              <a:t>These examples show that…</a:t>
            </a:r>
          </a:p>
          <a:p>
            <a:pPr algn="ctr"/>
            <a:r>
              <a:rPr lang="en-US" sz="2400" i="1" dirty="0" smtClean="0">
                <a:solidFill>
                  <a:schemeClr val="tx1">
                    <a:lumMod val="50000"/>
                    <a:lumOff val="50000"/>
                  </a:schemeClr>
                </a:solidFill>
              </a:rPr>
              <a:t>We can see that...</a:t>
            </a:r>
          </a:p>
        </p:txBody>
      </p:sp>
    </p:spTree>
    <p:extLst>
      <p:ext uri="{BB962C8B-B14F-4D97-AF65-F5344CB8AC3E}">
        <p14:creationId xmlns:p14="http://schemas.microsoft.com/office/powerpoint/2010/main" val="10914135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12</a:t>
            </a:r>
            <a:endParaRPr lang="en-US" dirty="0"/>
          </a:p>
        </p:txBody>
      </p:sp>
      <p:sp>
        <p:nvSpPr>
          <p:cNvPr id="3" name="Subtitle 2"/>
          <p:cNvSpPr>
            <a:spLocks noGrp="1"/>
          </p:cNvSpPr>
          <p:nvPr>
            <p:ph type="subTitle" idx="1"/>
          </p:nvPr>
        </p:nvSpPr>
        <p:spPr/>
        <p:txBody>
          <a:bodyPr/>
          <a:lstStyle/>
          <a:p>
            <a:r>
              <a:rPr lang="en-US" b="1" dirty="0"/>
              <a:t>Noun Clauses</a:t>
            </a:r>
            <a:endParaRPr lang="en-US" dirty="0"/>
          </a:p>
        </p:txBody>
      </p:sp>
    </p:spTree>
    <p:extLst>
      <p:ext uri="{BB962C8B-B14F-4D97-AF65-F5344CB8AC3E}">
        <p14:creationId xmlns:p14="http://schemas.microsoft.com/office/powerpoint/2010/main" val="13784161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1423349"/>
            <a:ext cx="10515600" cy="5004883"/>
          </a:xfrm>
        </p:spPr>
        <p:txBody>
          <a:bodyPr>
            <a:normAutofit/>
          </a:bodyPr>
          <a:lstStyle/>
          <a:p>
            <a:pPr marL="0" indent="0">
              <a:buNone/>
            </a:pPr>
            <a:r>
              <a:rPr lang="en-US" dirty="0" smtClean="0"/>
              <a:t>	A </a:t>
            </a:r>
            <a:r>
              <a:rPr lang="en-US" dirty="0"/>
              <a:t>noun clause is a dependent clause that functions as a noun. A noun clause is often </a:t>
            </a:r>
            <a:r>
              <a:rPr lang="en-US" dirty="0" smtClean="0"/>
              <a:t>part of </a:t>
            </a:r>
            <a:r>
              <a:rPr lang="en-US" dirty="0"/>
              <a:t>an independent clause, where it can be a subject or an object</a:t>
            </a:r>
            <a:r>
              <a:rPr lang="en-US" dirty="0" smtClean="0"/>
              <a:t>.</a:t>
            </a:r>
          </a:p>
          <a:p>
            <a:pPr marL="0" indent="0">
              <a:buNone/>
            </a:pPr>
            <a:endParaRPr lang="en-US" dirty="0" smtClean="0"/>
          </a:p>
          <a:p>
            <a:pPr marL="0" indent="0">
              <a:buNone/>
            </a:pPr>
            <a:endParaRPr lang="en-US" dirty="0"/>
          </a:p>
          <a:p>
            <a:pPr marL="0" indent="0">
              <a:buNone/>
            </a:pPr>
            <a:endParaRPr lang="en-US" dirty="0"/>
          </a:p>
          <a:p>
            <a:pPr marL="0" indent="0">
              <a:buNone/>
            </a:pPr>
            <a:r>
              <a:rPr lang="en-US" dirty="0"/>
              <a:t>A noun clause can also follow certain adjectives and nouns.</a:t>
            </a:r>
            <a:endParaRPr lang="en-US" dirty="0" smtClean="0"/>
          </a:p>
        </p:txBody>
      </p:sp>
      <p:sp>
        <p:nvSpPr>
          <p:cNvPr id="6" name="TextBox 5"/>
          <p:cNvSpPr txBox="1"/>
          <p:nvPr/>
        </p:nvSpPr>
        <p:spPr>
          <a:xfrm>
            <a:off x="1877568" y="2828949"/>
            <a:ext cx="8436864" cy="400110"/>
          </a:xfrm>
          <a:prstGeom prst="rect">
            <a:avLst/>
          </a:prstGeom>
          <a:noFill/>
        </p:spPr>
        <p:txBody>
          <a:bodyPr wrap="square" rtlCol="0">
            <a:spAutoFit/>
          </a:bodyPr>
          <a:lstStyle/>
          <a:p>
            <a:pPr algn="ctr"/>
            <a:r>
              <a:rPr lang="en-US" sz="2000" u="sng" spc="-80" dirty="0">
                <a:solidFill>
                  <a:schemeClr val="tx1">
                    <a:lumMod val="50000"/>
                    <a:lumOff val="50000"/>
                  </a:schemeClr>
                </a:solidFill>
                <a:latin typeface="Bookman Old Style" panose="02050604050505020204" pitchFamily="18" charset="0"/>
              </a:rPr>
              <a:t>What the newspaper reported</a:t>
            </a:r>
            <a:r>
              <a:rPr lang="en-US" sz="2000" spc="-80" dirty="0">
                <a:solidFill>
                  <a:schemeClr val="tx1">
                    <a:lumMod val="50000"/>
                    <a:lumOff val="50000"/>
                  </a:schemeClr>
                </a:solidFill>
                <a:latin typeface="Bookman Old Style" panose="02050604050505020204" pitchFamily="18" charset="0"/>
              </a:rPr>
              <a:t> was incorrect.</a:t>
            </a:r>
          </a:p>
        </p:txBody>
      </p:sp>
      <p:sp>
        <p:nvSpPr>
          <p:cNvPr id="7" name="TextBox 6"/>
          <p:cNvSpPr txBox="1"/>
          <p:nvPr/>
        </p:nvSpPr>
        <p:spPr>
          <a:xfrm>
            <a:off x="4538472" y="2551057"/>
            <a:ext cx="1542288" cy="369332"/>
          </a:xfrm>
          <a:prstGeom prst="rect">
            <a:avLst/>
          </a:prstGeom>
          <a:noFill/>
        </p:spPr>
        <p:txBody>
          <a:bodyPr wrap="square" rtlCol="0">
            <a:spAutoFit/>
          </a:bodyPr>
          <a:lstStyle/>
          <a:p>
            <a:pPr algn="ctr"/>
            <a:r>
              <a:rPr lang="en-US" dirty="0">
                <a:solidFill>
                  <a:schemeClr val="accent1">
                    <a:lumMod val="50000"/>
                  </a:schemeClr>
                </a:solidFill>
              </a:rPr>
              <a:t>SUBJECT</a:t>
            </a:r>
          </a:p>
        </p:txBody>
      </p:sp>
      <p:sp>
        <p:nvSpPr>
          <p:cNvPr id="8" name="TextBox 7"/>
          <p:cNvSpPr txBox="1"/>
          <p:nvPr/>
        </p:nvSpPr>
        <p:spPr>
          <a:xfrm>
            <a:off x="7007352" y="2551057"/>
            <a:ext cx="1542288" cy="369332"/>
          </a:xfrm>
          <a:prstGeom prst="rect">
            <a:avLst/>
          </a:prstGeom>
          <a:noFill/>
        </p:spPr>
        <p:txBody>
          <a:bodyPr wrap="square" rtlCol="0">
            <a:spAutoFit/>
          </a:bodyPr>
          <a:lstStyle/>
          <a:p>
            <a:pPr algn="ctr"/>
            <a:r>
              <a:rPr lang="en-US" dirty="0">
                <a:solidFill>
                  <a:schemeClr val="accent1">
                    <a:lumMod val="50000"/>
                  </a:schemeClr>
                </a:solidFill>
              </a:rPr>
              <a:t>VERB</a:t>
            </a:r>
          </a:p>
        </p:txBody>
      </p:sp>
      <p:sp>
        <p:nvSpPr>
          <p:cNvPr id="9" name="TextBox 8"/>
          <p:cNvSpPr txBox="1"/>
          <p:nvPr/>
        </p:nvSpPr>
        <p:spPr>
          <a:xfrm>
            <a:off x="1877568" y="5185991"/>
            <a:ext cx="8436864" cy="400110"/>
          </a:xfrm>
          <a:prstGeom prst="rect">
            <a:avLst/>
          </a:prstGeom>
          <a:noFill/>
        </p:spPr>
        <p:txBody>
          <a:bodyPr wrap="square" rtlCol="0">
            <a:spAutoFit/>
          </a:bodyPr>
          <a:lstStyle/>
          <a:p>
            <a:pPr algn="ctr"/>
            <a:r>
              <a:rPr lang="en-US" sz="2000" spc="-80" dirty="0">
                <a:solidFill>
                  <a:schemeClr val="tx1">
                    <a:lumMod val="50000"/>
                    <a:lumOff val="50000"/>
                  </a:schemeClr>
                </a:solidFill>
                <a:latin typeface="Bookman Old Style" panose="02050604050505020204" pitchFamily="18" charset="0"/>
              </a:rPr>
              <a:t>We were </a:t>
            </a:r>
            <a:r>
              <a:rPr lang="en-US" sz="2000" u="sng" spc="-80" dirty="0">
                <a:solidFill>
                  <a:schemeClr val="tx1">
                    <a:lumMod val="50000"/>
                    <a:lumOff val="50000"/>
                  </a:schemeClr>
                </a:solidFill>
                <a:latin typeface="Bookman Old Style" panose="02050604050505020204" pitchFamily="18" charset="0"/>
              </a:rPr>
              <a:t>happy</a:t>
            </a:r>
            <a:r>
              <a:rPr lang="en-US" sz="2000" spc="-80" dirty="0">
                <a:solidFill>
                  <a:schemeClr val="tx1">
                    <a:lumMod val="50000"/>
                    <a:lumOff val="50000"/>
                  </a:schemeClr>
                </a:solidFill>
                <a:latin typeface="Bookman Old Style" panose="02050604050505020204" pitchFamily="18" charset="0"/>
              </a:rPr>
              <a:t> </a:t>
            </a:r>
            <a:r>
              <a:rPr lang="en-US" sz="2000" b="1" spc="-80" dirty="0">
                <a:solidFill>
                  <a:schemeClr val="tx1">
                    <a:lumMod val="50000"/>
                    <a:lumOff val="50000"/>
                  </a:schemeClr>
                </a:solidFill>
                <a:latin typeface="Bookman Old Style" panose="02050604050505020204" pitchFamily="18" charset="0"/>
              </a:rPr>
              <a:t>that the semester was over.</a:t>
            </a:r>
          </a:p>
        </p:txBody>
      </p:sp>
      <p:sp>
        <p:nvSpPr>
          <p:cNvPr id="10" name="TextBox 9"/>
          <p:cNvSpPr txBox="1"/>
          <p:nvPr/>
        </p:nvSpPr>
        <p:spPr>
          <a:xfrm>
            <a:off x="4117848" y="4958372"/>
            <a:ext cx="1542288" cy="369332"/>
          </a:xfrm>
          <a:prstGeom prst="rect">
            <a:avLst/>
          </a:prstGeom>
          <a:noFill/>
        </p:spPr>
        <p:txBody>
          <a:bodyPr wrap="square" rtlCol="0">
            <a:spAutoFit/>
          </a:bodyPr>
          <a:lstStyle/>
          <a:p>
            <a:pPr algn="ctr"/>
            <a:r>
              <a:rPr lang="en-US" dirty="0">
                <a:solidFill>
                  <a:schemeClr val="accent1">
                    <a:lumMod val="50000"/>
                  </a:schemeClr>
                </a:solidFill>
              </a:rPr>
              <a:t>ADJECTIVE</a:t>
            </a:r>
          </a:p>
        </p:txBody>
      </p:sp>
      <p:sp>
        <p:nvSpPr>
          <p:cNvPr id="11" name="TextBox 10"/>
          <p:cNvSpPr txBox="1"/>
          <p:nvPr/>
        </p:nvSpPr>
        <p:spPr>
          <a:xfrm>
            <a:off x="1877568" y="3654601"/>
            <a:ext cx="8436864" cy="400110"/>
          </a:xfrm>
          <a:prstGeom prst="rect">
            <a:avLst/>
          </a:prstGeom>
          <a:noFill/>
        </p:spPr>
        <p:txBody>
          <a:bodyPr wrap="square" rtlCol="0">
            <a:spAutoFit/>
          </a:bodyPr>
          <a:lstStyle/>
          <a:p>
            <a:pPr algn="ctr"/>
            <a:r>
              <a:rPr lang="en-US" sz="2000" spc="-80" dirty="0">
                <a:solidFill>
                  <a:schemeClr val="tx1">
                    <a:lumMod val="50000"/>
                    <a:lumOff val="50000"/>
                  </a:schemeClr>
                </a:solidFill>
                <a:latin typeface="Bookman Old Style" panose="02050604050505020204" pitchFamily="18" charset="0"/>
              </a:rPr>
              <a:t>People once believed </a:t>
            </a:r>
            <a:r>
              <a:rPr lang="en-US" sz="2000" u="sng" spc="-80" dirty="0">
                <a:solidFill>
                  <a:schemeClr val="tx1">
                    <a:lumMod val="50000"/>
                    <a:lumOff val="50000"/>
                  </a:schemeClr>
                </a:solidFill>
                <a:latin typeface="Bookman Old Style" panose="02050604050505020204" pitchFamily="18" charset="0"/>
              </a:rPr>
              <a:t>that the world was flat.</a:t>
            </a:r>
          </a:p>
        </p:txBody>
      </p:sp>
      <p:sp>
        <p:nvSpPr>
          <p:cNvPr id="12" name="TextBox 11"/>
          <p:cNvSpPr txBox="1"/>
          <p:nvPr/>
        </p:nvSpPr>
        <p:spPr>
          <a:xfrm>
            <a:off x="6477000" y="3367565"/>
            <a:ext cx="1542288" cy="369332"/>
          </a:xfrm>
          <a:prstGeom prst="rect">
            <a:avLst/>
          </a:prstGeom>
          <a:noFill/>
        </p:spPr>
        <p:txBody>
          <a:bodyPr wrap="square" rtlCol="0">
            <a:spAutoFit/>
          </a:bodyPr>
          <a:lstStyle/>
          <a:p>
            <a:pPr algn="ctr"/>
            <a:r>
              <a:rPr lang="en-US" dirty="0" smtClean="0">
                <a:solidFill>
                  <a:schemeClr val="accent1">
                    <a:lumMod val="50000"/>
                  </a:schemeClr>
                </a:solidFill>
              </a:rPr>
              <a:t>OBJECT</a:t>
            </a:r>
            <a:endParaRPr lang="en-US" dirty="0">
              <a:solidFill>
                <a:schemeClr val="accent1">
                  <a:lumMod val="50000"/>
                </a:schemeClr>
              </a:solidFill>
            </a:endParaRPr>
          </a:p>
        </p:txBody>
      </p:sp>
      <p:sp>
        <p:nvSpPr>
          <p:cNvPr id="13" name="TextBox 12"/>
          <p:cNvSpPr txBox="1"/>
          <p:nvPr/>
        </p:nvSpPr>
        <p:spPr>
          <a:xfrm>
            <a:off x="4684776" y="3367565"/>
            <a:ext cx="1542288" cy="369332"/>
          </a:xfrm>
          <a:prstGeom prst="rect">
            <a:avLst/>
          </a:prstGeom>
          <a:noFill/>
        </p:spPr>
        <p:txBody>
          <a:bodyPr wrap="square" rtlCol="0">
            <a:spAutoFit/>
          </a:bodyPr>
          <a:lstStyle/>
          <a:p>
            <a:pPr algn="ctr"/>
            <a:r>
              <a:rPr lang="en-US" dirty="0">
                <a:solidFill>
                  <a:schemeClr val="accent1">
                    <a:lumMod val="50000"/>
                  </a:schemeClr>
                </a:solidFill>
              </a:rPr>
              <a:t>VERB</a:t>
            </a:r>
          </a:p>
        </p:txBody>
      </p:sp>
      <p:sp>
        <p:nvSpPr>
          <p:cNvPr id="14" name="TextBox 13"/>
          <p:cNvSpPr txBox="1"/>
          <p:nvPr/>
        </p:nvSpPr>
        <p:spPr>
          <a:xfrm>
            <a:off x="1877568" y="5983566"/>
            <a:ext cx="8436864" cy="400110"/>
          </a:xfrm>
          <a:prstGeom prst="rect">
            <a:avLst/>
          </a:prstGeom>
          <a:noFill/>
        </p:spPr>
        <p:txBody>
          <a:bodyPr wrap="square" rtlCol="0">
            <a:spAutoFit/>
          </a:bodyPr>
          <a:lstStyle/>
          <a:p>
            <a:pPr algn="ctr"/>
            <a:r>
              <a:rPr lang="en-US" sz="2000" spc="-80" dirty="0">
                <a:solidFill>
                  <a:schemeClr val="tx1">
                    <a:lumMod val="50000"/>
                    <a:lumOff val="50000"/>
                  </a:schemeClr>
                </a:solidFill>
                <a:latin typeface="Bookman Old Style" panose="02050604050505020204" pitchFamily="18" charset="0"/>
              </a:rPr>
              <a:t>Who first challenged the </a:t>
            </a:r>
            <a:r>
              <a:rPr lang="en-US" sz="2000" u="sng" spc="-80" dirty="0">
                <a:solidFill>
                  <a:schemeClr val="tx1">
                    <a:lumMod val="50000"/>
                    <a:lumOff val="50000"/>
                  </a:schemeClr>
                </a:solidFill>
                <a:latin typeface="Bookman Old Style" panose="02050604050505020204" pitchFamily="18" charset="0"/>
              </a:rPr>
              <a:t>belief</a:t>
            </a:r>
            <a:r>
              <a:rPr lang="en-US" sz="2000" spc="-80" dirty="0">
                <a:solidFill>
                  <a:schemeClr val="tx1">
                    <a:lumMod val="50000"/>
                    <a:lumOff val="50000"/>
                  </a:schemeClr>
                </a:solidFill>
                <a:latin typeface="Bookman Old Style" panose="02050604050505020204" pitchFamily="18" charset="0"/>
              </a:rPr>
              <a:t> </a:t>
            </a:r>
            <a:r>
              <a:rPr lang="en-US" sz="2000" b="1" spc="-80" dirty="0">
                <a:solidFill>
                  <a:schemeClr val="tx1">
                    <a:lumMod val="50000"/>
                    <a:lumOff val="50000"/>
                  </a:schemeClr>
                </a:solidFill>
                <a:latin typeface="Bookman Old Style" panose="02050604050505020204" pitchFamily="18" charset="0"/>
              </a:rPr>
              <a:t>that the world was flat?</a:t>
            </a:r>
          </a:p>
        </p:txBody>
      </p:sp>
      <p:sp>
        <p:nvSpPr>
          <p:cNvPr id="15" name="TextBox 14"/>
          <p:cNvSpPr txBox="1"/>
          <p:nvPr/>
        </p:nvSpPr>
        <p:spPr>
          <a:xfrm>
            <a:off x="5285232" y="5755947"/>
            <a:ext cx="1542288" cy="369332"/>
          </a:xfrm>
          <a:prstGeom prst="rect">
            <a:avLst/>
          </a:prstGeom>
          <a:noFill/>
        </p:spPr>
        <p:txBody>
          <a:bodyPr wrap="square" rtlCol="0">
            <a:spAutoFit/>
          </a:bodyPr>
          <a:lstStyle/>
          <a:p>
            <a:pPr algn="ctr"/>
            <a:r>
              <a:rPr lang="en-US" dirty="0">
                <a:solidFill>
                  <a:schemeClr val="accent1">
                    <a:lumMod val="50000"/>
                  </a:schemeClr>
                </a:solidFill>
              </a:rPr>
              <a:t>NOUN</a:t>
            </a:r>
          </a:p>
        </p:txBody>
      </p:sp>
    </p:spTree>
    <p:extLst>
      <p:ext uri="{BB962C8B-B14F-4D97-AF65-F5344CB8AC3E}">
        <p14:creationId xmlns:p14="http://schemas.microsoft.com/office/powerpoint/2010/main" val="3061228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700" dirty="0"/>
              <a:t>A that clause is a dependent noun clause that begins with the word </a:t>
            </a:r>
            <a:r>
              <a:rPr lang="en-US" sz="2700" dirty="0" smtClean="0"/>
              <a:t>that.</a:t>
            </a:r>
          </a:p>
          <a:p>
            <a:pPr marL="0" indent="0">
              <a:spcBef>
                <a:spcPts val="1800"/>
              </a:spcBef>
              <a:buNone/>
            </a:pPr>
            <a:r>
              <a:rPr lang="en-US" dirty="0" smtClean="0"/>
              <a:t>You </a:t>
            </a:r>
            <a:r>
              <a:rPr lang="en-US" dirty="0"/>
              <a:t>can sometimes omit that if the meaning is clear without it. However, you can never omit that when it is the first word in a sentence.</a:t>
            </a:r>
          </a:p>
          <a:p>
            <a:pPr marL="0" indent="0">
              <a:buNone/>
            </a:pPr>
            <a:endParaRPr lang="en-US" dirty="0" smtClean="0"/>
          </a:p>
          <a:p>
            <a:pPr marL="0" indent="0">
              <a:buNone/>
            </a:pPr>
            <a:endParaRPr lang="en-US" dirty="0"/>
          </a:p>
        </p:txBody>
      </p:sp>
      <p:sp>
        <p:nvSpPr>
          <p:cNvPr id="9" name="TextBox 8"/>
          <p:cNvSpPr txBox="1"/>
          <p:nvPr/>
        </p:nvSpPr>
        <p:spPr>
          <a:xfrm>
            <a:off x="694944" y="3162558"/>
            <a:ext cx="11329416"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CORRECT</a:t>
            </a:r>
            <a:r>
              <a:rPr lang="en-US" sz="2200" spc="-20" dirty="0">
                <a:solidFill>
                  <a:schemeClr val="tx1">
                    <a:lumMod val="50000"/>
                    <a:lumOff val="50000"/>
                  </a:schemeClr>
                </a:solidFill>
                <a:latin typeface="Bookman Old Style" panose="02050604050505020204" pitchFamily="18" charset="0"/>
              </a:rPr>
              <a:t>] The young filmmaker hopes that his film will be a financial success.</a:t>
            </a:r>
          </a:p>
        </p:txBody>
      </p:sp>
      <p:sp>
        <p:nvSpPr>
          <p:cNvPr id="6" name="TextBox 5"/>
          <p:cNvSpPr txBox="1"/>
          <p:nvPr/>
        </p:nvSpPr>
        <p:spPr>
          <a:xfrm>
            <a:off x="694944" y="3832784"/>
            <a:ext cx="11329416"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CORRECT</a:t>
            </a:r>
            <a:r>
              <a:rPr lang="en-US" sz="2200" spc="-20" dirty="0">
                <a:solidFill>
                  <a:schemeClr val="tx1">
                    <a:lumMod val="50000"/>
                    <a:lumOff val="50000"/>
                  </a:schemeClr>
                </a:solidFill>
                <a:latin typeface="Bookman Old Style" panose="02050604050505020204" pitchFamily="18" charset="0"/>
              </a:rPr>
              <a:t>] The young filmmaker hopes his film will be a financial success.</a:t>
            </a:r>
          </a:p>
        </p:txBody>
      </p:sp>
      <p:sp>
        <p:nvSpPr>
          <p:cNvPr id="7" name="TextBox 6"/>
          <p:cNvSpPr txBox="1"/>
          <p:nvPr/>
        </p:nvSpPr>
        <p:spPr>
          <a:xfrm>
            <a:off x="694944" y="4472191"/>
            <a:ext cx="11329416"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CORRECT</a:t>
            </a:r>
            <a:r>
              <a:rPr lang="en-US" sz="2200" spc="-20" dirty="0">
                <a:solidFill>
                  <a:schemeClr val="tx1">
                    <a:lumMod val="50000"/>
                    <a:lumOff val="50000"/>
                  </a:schemeClr>
                </a:solidFill>
                <a:latin typeface="Bookman Old Style" panose="02050604050505020204" pitchFamily="18" charset="0"/>
              </a:rPr>
              <a:t>] That his film is a critical success is beyond doubt.</a:t>
            </a:r>
          </a:p>
        </p:txBody>
      </p:sp>
      <p:sp>
        <p:nvSpPr>
          <p:cNvPr id="8" name="TextBox 7"/>
          <p:cNvSpPr txBox="1"/>
          <p:nvPr/>
        </p:nvSpPr>
        <p:spPr>
          <a:xfrm>
            <a:off x="694944" y="5111598"/>
            <a:ext cx="11329416"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smtClean="0">
                <a:solidFill>
                  <a:srgbClr val="5B9BD5">
                    <a:lumMod val="50000"/>
                  </a:srgbClr>
                </a:solidFill>
              </a:rPr>
              <a:t>INCORRECT</a:t>
            </a:r>
            <a:r>
              <a:rPr lang="en-US" sz="2200" spc="-20" dirty="0">
                <a:solidFill>
                  <a:schemeClr val="tx1">
                    <a:lumMod val="50000"/>
                    <a:lumOff val="50000"/>
                  </a:schemeClr>
                </a:solidFill>
                <a:latin typeface="Bookman Old Style" panose="02050604050505020204" pitchFamily="18" charset="0"/>
              </a:rPr>
              <a:t>] His film is a critical success is beyond </a:t>
            </a:r>
            <a:r>
              <a:rPr lang="en-US" sz="2200" spc="-20" dirty="0" smtClean="0">
                <a:solidFill>
                  <a:schemeClr val="tx1">
                    <a:lumMod val="50000"/>
                    <a:lumOff val="50000"/>
                  </a:schemeClr>
                </a:solidFill>
                <a:latin typeface="Bookman Old Style" panose="02050604050505020204" pitchFamily="18" charset="0"/>
              </a:rPr>
              <a:t>doubt.</a:t>
            </a:r>
            <a:endParaRPr lang="en-US" sz="2200" spc="-20" dirty="0">
              <a:solidFill>
                <a:schemeClr val="tx1">
                  <a:lumMod val="50000"/>
                  <a:lumOff val="50000"/>
                </a:schemeClr>
              </a:solidFill>
              <a:latin typeface="Bookman Old Style" panose="02050604050505020204" pitchFamily="18" charset="0"/>
            </a:endParaRPr>
          </a:p>
        </p:txBody>
      </p:sp>
      <p:sp>
        <p:nvSpPr>
          <p:cNvPr id="11" name="Text Placeholder 4"/>
          <p:cNvSpPr txBox="1">
            <a:spLocks/>
          </p:cNvSpPr>
          <p:nvPr/>
        </p:nvSpPr>
        <p:spPr>
          <a:xfrm>
            <a:off x="838200" y="5863001"/>
            <a:ext cx="10515600" cy="674959"/>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dirty="0"/>
              <a:t>A </a:t>
            </a:r>
            <a:r>
              <a:rPr lang="en-US" i="1" dirty="0"/>
              <a:t>that </a:t>
            </a:r>
            <a:r>
              <a:rPr lang="en-US" dirty="0"/>
              <a:t>clause can appear in different locations.</a:t>
            </a:r>
          </a:p>
        </p:txBody>
      </p:sp>
    </p:spTree>
    <p:extLst>
      <p:ext uri="{BB962C8B-B14F-4D97-AF65-F5344CB8AC3E}">
        <p14:creationId xmlns:p14="http://schemas.microsoft.com/office/powerpoint/2010/main" val="1250324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5206051"/>
          </a:xfrm>
        </p:spPr>
        <p:txBody>
          <a:bodyPr>
            <a:normAutofit fontScale="92500" lnSpcReduction="20000"/>
          </a:bodyPr>
          <a:lstStyle/>
          <a:p>
            <a:pPr marL="514350" indent="-514350">
              <a:spcBef>
                <a:spcPts val="1800"/>
              </a:spcBef>
              <a:buAutoNum type="arabicPeriod"/>
            </a:pPr>
            <a:r>
              <a:rPr lang="en-US" sz="2700" b="1" dirty="0" smtClean="0"/>
              <a:t>After </a:t>
            </a:r>
            <a:r>
              <a:rPr lang="en-US" sz="2700" b="1" dirty="0"/>
              <a:t>the independent clause </a:t>
            </a:r>
            <a:r>
              <a:rPr lang="en-US" sz="2700" b="1" dirty="0" smtClean="0"/>
              <a:t>verb: </a:t>
            </a:r>
            <a:r>
              <a:rPr lang="en-US" sz="2700" dirty="0" smtClean="0"/>
              <a:t>The </a:t>
            </a:r>
            <a:r>
              <a:rPr lang="en-US" sz="2700" dirty="0"/>
              <a:t>most common position of a noun clause is after the verb of the independent clause, where it functions as the object of that </a:t>
            </a:r>
            <a:r>
              <a:rPr lang="en-US" sz="2700" dirty="0" smtClean="0"/>
              <a:t>verb</a:t>
            </a:r>
            <a:r>
              <a:rPr lang="en-US" dirty="0" smtClean="0"/>
              <a:t>.</a:t>
            </a:r>
          </a:p>
          <a:p>
            <a:pPr marL="514350" indent="-514350">
              <a:spcBef>
                <a:spcPts val="1800"/>
              </a:spcBef>
              <a:buAutoNum type="arabicPeriod"/>
            </a:pPr>
            <a:endParaRPr lang="en-US" dirty="0"/>
          </a:p>
          <a:p>
            <a:pPr marL="514350" indent="-514350">
              <a:spcBef>
                <a:spcPts val="1800"/>
              </a:spcBef>
              <a:buAutoNum type="arabicPeriod"/>
            </a:pPr>
            <a:r>
              <a:rPr lang="en-US" b="1" dirty="0"/>
              <a:t>After certain </a:t>
            </a:r>
            <a:r>
              <a:rPr lang="en-US" b="1" dirty="0" smtClean="0"/>
              <a:t>adjectives: </a:t>
            </a:r>
            <a:r>
              <a:rPr lang="en-US" dirty="0"/>
              <a:t>that clause can also follow certain adjectives such as happy, glad, proud, pleased, sad, upset, worried, sorry, certain, surprised, and sure. These adjectives describe emotions</a:t>
            </a:r>
            <a:r>
              <a:rPr lang="en-US" dirty="0" smtClean="0"/>
              <a:t>.</a:t>
            </a:r>
          </a:p>
          <a:p>
            <a:pPr marL="514350" indent="-514350">
              <a:spcBef>
                <a:spcPts val="1800"/>
              </a:spcBef>
              <a:buAutoNum type="arabicPeriod"/>
            </a:pPr>
            <a:endParaRPr lang="en-US" dirty="0" smtClean="0"/>
          </a:p>
          <a:p>
            <a:pPr marL="514350" indent="-514350">
              <a:spcBef>
                <a:spcPts val="1800"/>
              </a:spcBef>
              <a:buAutoNum type="arabicPeriod"/>
            </a:pPr>
            <a:r>
              <a:rPr lang="en-US" b="1" dirty="0" smtClean="0"/>
              <a:t>After certain nouns: </a:t>
            </a:r>
            <a:r>
              <a:rPr lang="en-US" dirty="0"/>
              <a:t>A that clause can follow certain nouns such as idea, theory, thought, claim, assertion, statement, belief, notion, and opinion</a:t>
            </a:r>
            <a:r>
              <a:rPr lang="en-US" dirty="0" smtClean="0"/>
              <a:t>.</a:t>
            </a:r>
          </a:p>
          <a:p>
            <a:pPr marL="514350" indent="-514350">
              <a:spcBef>
                <a:spcPts val="1800"/>
              </a:spcBef>
              <a:buAutoNum type="arabicPeriod"/>
            </a:pPr>
            <a:endParaRPr lang="en-US" dirty="0" smtClean="0"/>
          </a:p>
          <a:p>
            <a:pPr marL="514350" indent="-514350">
              <a:spcBef>
                <a:spcPts val="1800"/>
              </a:spcBef>
              <a:buAutoNum type="arabicPeriod"/>
            </a:pPr>
            <a:r>
              <a:rPr lang="en-US" b="1" dirty="0"/>
              <a:t>At the beginning of a sentence</a:t>
            </a:r>
            <a:endParaRPr lang="en-US" dirty="0"/>
          </a:p>
          <a:p>
            <a:pPr marL="0" indent="0">
              <a:buNone/>
            </a:pPr>
            <a:endParaRPr lang="en-US" dirty="0" smtClean="0"/>
          </a:p>
          <a:p>
            <a:pPr marL="0" indent="0">
              <a:buNone/>
            </a:pPr>
            <a:endParaRPr lang="en-US" dirty="0"/>
          </a:p>
        </p:txBody>
      </p:sp>
      <p:sp>
        <p:nvSpPr>
          <p:cNvPr id="9" name="TextBox 8"/>
          <p:cNvSpPr txBox="1"/>
          <p:nvPr/>
        </p:nvSpPr>
        <p:spPr>
          <a:xfrm>
            <a:off x="1490472" y="2101167"/>
            <a:ext cx="9674352"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The </a:t>
            </a:r>
            <a:r>
              <a:rPr lang="en-US" sz="2200" spc="-20" dirty="0">
                <a:solidFill>
                  <a:schemeClr val="tx1">
                    <a:lumMod val="50000"/>
                    <a:lumOff val="50000"/>
                  </a:schemeClr>
                </a:solidFill>
                <a:latin typeface="Bookman Old Style" panose="02050604050505020204" pitchFamily="18" charset="0"/>
              </a:rPr>
              <a:t>catalog </a:t>
            </a:r>
            <a:r>
              <a:rPr lang="en-US" sz="2200" u="sng" spc="-20" dirty="0">
                <a:solidFill>
                  <a:schemeClr val="tx1">
                    <a:lumMod val="50000"/>
                    <a:lumOff val="50000"/>
                  </a:schemeClr>
                </a:solidFill>
                <a:latin typeface="Bookman Old Style" panose="02050604050505020204" pitchFamily="18" charset="0"/>
              </a:rPr>
              <a:t>states</a:t>
            </a:r>
            <a:r>
              <a:rPr lang="en-US" sz="2200" spc="-20" dirty="0">
                <a:solidFill>
                  <a:schemeClr val="tx1">
                    <a:lumMod val="50000"/>
                    <a:lumOff val="50000"/>
                  </a:schemeClr>
                </a:solidFill>
                <a:latin typeface="Bookman Old Style" panose="02050604050505020204" pitchFamily="18" charset="0"/>
              </a:rPr>
              <a:t> that science courses require a laboratory period.</a:t>
            </a:r>
          </a:p>
        </p:txBody>
      </p:sp>
      <p:sp>
        <p:nvSpPr>
          <p:cNvPr id="6" name="TextBox 5"/>
          <p:cNvSpPr txBox="1"/>
          <p:nvPr/>
        </p:nvSpPr>
        <p:spPr>
          <a:xfrm>
            <a:off x="1490472" y="3691551"/>
            <a:ext cx="967435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class was </a:t>
            </a:r>
            <a:r>
              <a:rPr lang="en-US" sz="2200" u="sng" spc="-20" dirty="0">
                <a:solidFill>
                  <a:schemeClr val="tx1">
                    <a:lumMod val="50000"/>
                    <a:lumOff val="50000"/>
                  </a:schemeClr>
                </a:solidFill>
                <a:latin typeface="Bookman Old Style" panose="02050604050505020204" pitchFamily="18" charset="0"/>
              </a:rPr>
              <a:t>surprised</a:t>
            </a:r>
            <a:r>
              <a:rPr lang="en-US" sz="2200" spc="-20" dirty="0">
                <a:solidFill>
                  <a:schemeClr val="tx1">
                    <a:lumMod val="50000"/>
                    <a:lumOff val="50000"/>
                  </a:schemeClr>
                </a:solidFill>
                <a:latin typeface="Bookman Old Style" panose="02050604050505020204" pitchFamily="18" charset="0"/>
              </a:rPr>
              <a:t> that the instructor canceled the final exam.</a:t>
            </a:r>
          </a:p>
        </p:txBody>
      </p:sp>
      <p:sp>
        <p:nvSpPr>
          <p:cNvPr id="7" name="TextBox 6"/>
          <p:cNvSpPr txBox="1"/>
          <p:nvPr/>
        </p:nvSpPr>
        <p:spPr>
          <a:xfrm>
            <a:off x="1490472" y="4993339"/>
            <a:ext cx="967435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No one believed Galileo's </a:t>
            </a:r>
            <a:r>
              <a:rPr lang="en-US" sz="2200" u="sng" spc="-20" dirty="0">
                <a:solidFill>
                  <a:schemeClr val="tx1">
                    <a:lumMod val="50000"/>
                    <a:lumOff val="50000"/>
                  </a:schemeClr>
                </a:solidFill>
                <a:latin typeface="Bookman Old Style" panose="02050604050505020204" pitchFamily="18" charset="0"/>
              </a:rPr>
              <a:t>theory</a:t>
            </a:r>
            <a:r>
              <a:rPr lang="en-US" sz="2200" spc="-20" dirty="0">
                <a:solidFill>
                  <a:schemeClr val="tx1">
                    <a:lumMod val="50000"/>
                    <a:lumOff val="50000"/>
                  </a:schemeClr>
                </a:solidFill>
                <a:latin typeface="Bookman Old Style" panose="02050604050505020204" pitchFamily="18" charset="0"/>
              </a:rPr>
              <a:t> that Earth revolves around the sun.</a:t>
            </a:r>
          </a:p>
        </p:txBody>
      </p:sp>
      <p:sp>
        <p:nvSpPr>
          <p:cNvPr id="8" name="TextBox 7"/>
          <p:cNvSpPr txBox="1"/>
          <p:nvPr/>
        </p:nvSpPr>
        <p:spPr>
          <a:xfrm>
            <a:off x="1490472" y="6010544"/>
            <a:ext cx="967435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That Earth is getting warmer is certain.</a:t>
            </a:r>
          </a:p>
        </p:txBody>
      </p:sp>
    </p:spTree>
    <p:extLst>
      <p:ext uri="{BB962C8B-B14F-4D97-AF65-F5344CB8AC3E}">
        <p14:creationId xmlns:p14="http://schemas.microsoft.com/office/powerpoint/2010/main" val="35495637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5206051"/>
          </a:xfrm>
        </p:spPr>
        <p:txBody>
          <a:bodyPr>
            <a:normAutofit/>
          </a:bodyPr>
          <a:lstStyle/>
          <a:p>
            <a:pPr marL="0" indent="0">
              <a:spcBef>
                <a:spcPts val="1800"/>
              </a:spcBef>
              <a:buNone/>
            </a:pPr>
            <a:r>
              <a:rPr lang="en-US" sz="2700" b="1" dirty="0"/>
              <a:t>Sentences Beginning </a:t>
            </a:r>
            <a:r>
              <a:rPr lang="en-US" sz="2700" b="1" dirty="0" smtClean="0"/>
              <a:t>with </a:t>
            </a:r>
            <a:r>
              <a:rPr lang="en-US" sz="2700" b="1" i="1" dirty="0" smtClean="0"/>
              <a:t>It</a:t>
            </a:r>
            <a:endParaRPr lang="en-US" sz="2700" b="1" dirty="0"/>
          </a:p>
          <a:p>
            <a:pPr marL="0" indent="0">
              <a:spcBef>
                <a:spcPts val="1800"/>
              </a:spcBef>
              <a:buNone/>
            </a:pPr>
            <a:r>
              <a:rPr lang="en-US" dirty="0"/>
              <a:t>Starting a sentence with a noun clause seems awkward to many English speakers, so they often rewrite such sentences by putting it at the beginning and moving the noun clause to the </a:t>
            </a:r>
            <a:r>
              <a:rPr lang="en-US" dirty="0" smtClean="0"/>
              <a:t>end.</a:t>
            </a:r>
            <a:endParaRPr lang="en-US" dirty="0"/>
          </a:p>
          <a:p>
            <a:pPr marL="0" indent="0">
              <a:buNone/>
            </a:pPr>
            <a:endParaRPr lang="en-US" dirty="0" smtClean="0"/>
          </a:p>
          <a:p>
            <a:pPr marL="0" indent="0">
              <a:buNone/>
            </a:pPr>
            <a:endParaRPr lang="en-US" dirty="0" smtClean="0"/>
          </a:p>
          <a:p>
            <a:pPr marL="0" indent="0">
              <a:buNone/>
            </a:pPr>
            <a:r>
              <a:rPr lang="en-US" dirty="0"/>
              <a:t>In addition, the verb following it (except be or any intransitive verb like seem or appear) is often written in the passive voice, especially in academic writing.</a:t>
            </a:r>
          </a:p>
          <a:p>
            <a:pPr marL="0" indent="0">
              <a:buNone/>
            </a:pPr>
            <a:endParaRPr lang="en-US" dirty="0" smtClean="0"/>
          </a:p>
          <a:p>
            <a:pPr marL="0" indent="0">
              <a:buNone/>
            </a:pPr>
            <a:r>
              <a:rPr lang="en-US" dirty="0"/>
              <a:t>You can also write these sentences in the active voice:</a:t>
            </a:r>
            <a:endParaRPr lang="en-US" dirty="0" smtClean="0"/>
          </a:p>
          <a:p>
            <a:pPr marL="0" indent="0">
              <a:buNone/>
            </a:pPr>
            <a:endParaRPr lang="en-US" dirty="0"/>
          </a:p>
        </p:txBody>
      </p:sp>
      <p:sp>
        <p:nvSpPr>
          <p:cNvPr id="9" name="TextBox 8"/>
          <p:cNvSpPr txBox="1"/>
          <p:nvPr/>
        </p:nvSpPr>
        <p:spPr>
          <a:xfrm>
            <a:off x="2834640" y="3162558"/>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AWKWARD</a:t>
            </a:r>
            <a:r>
              <a:rPr lang="en-US" sz="2200" spc="-20" dirty="0">
                <a:solidFill>
                  <a:schemeClr val="tx1">
                    <a:lumMod val="50000"/>
                    <a:lumOff val="50000"/>
                  </a:schemeClr>
                </a:solidFill>
                <a:latin typeface="Bookman Old Style" panose="02050604050505020204" pitchFamily="18" charset="0"/>
              </a:rPr>
              <a:t>] That Earth is getting warmer is certain.</a:t>
            </a:r>
          </a:p>
        </p:txBody>
      </p:sp>
      <p:sp>
        <p:nvSpPr>
          <p:cNvPr id="6" name="TextBox 5"/>
          <p:cNvSpPr txBox="1"/>
          <p:nvPr/>
        </p:nvSpPr>
        <p:spPr>
          <a:xfrm>
            <a:off x="1847088" y="5336666"/>
            <a:ext cx="938174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It is believed that carbon dioxide is responsible for global warming.</a:t>
            </a:r>
          </a:p>
        </p:txBody>
      </p:sp>
      <p:sp>
        <p:nvSpPr>
          <p:cNvPr id="10" name="TextBox 9"/>
          <p:cNvSpPr txBox="1"/>
          <p:nvPr/>
        </p:nvSpPr>
        <p:spPr>
          <a:xfrm>
            <a:off x="1847088" y="6245388"/>
            <a:ext cx="938174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Measurements have proven that the world's deserts are expanding.</a:t>
            </a:r>
          </a:p>
        </p:txBody>
      </p:sp>
      <p:sp>
        <p:nvSpPr>
          <p:cNvPr id="12" name="TextBox 11"/>
          <p:cNvSpPr txBox="1"/>
          <p:nvPr/>
        </p:nvSpPr>
        <p:spPr>
          <a:xfrm>
            <a:off x="2834640" y="3515739"/>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BETTER</a:t>
            </a:r>
            <a:r>
              <a:rPr lang="en-US" sz="2200" spc="-20" dirty="0">
                <a:solidFill>
                  <a:schemeClr val="tx1">
                    <a:lumMod val="50000"/>
                    <a:lumOff val="50000"/>
                  </a:schemeClr>
                </a:solidFill>
                <a:latin typeface="Bookman Old Style" panose="02050604050505020204" pitchFamily="18" charset="0"/>
              </a:rPr>
              <a:t>] It is certain that Earth is getting warmer.</a:t>
            </a:r>
          </a:p>
        </p:txBody>
      </p:sp>
    </p:spTree>
    <p:extLst>
      <p:ext uri="{BB962C8B-B14F-4D97-AF65-F5344CB8AC3E}">
        <p14:creationId xmlns:p14="http://schemas.microsoft.com/office/powerpoint/2010/main" val="34656440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5206051"/>
          </a:xfrm>
        </p:spPr>
        <p:txBody>
          <a:bodyPr>
            <a:normAutofit fontScale="77500" lnSpcReduction="20000"/>
          </a:bodyPr>
          <a:lstStyle/>
          <a:p>
            <a:pPr marL="0" indent="0">
              <a:spcBef>
                <a:spcPts val="1800"/>
              </a:spcBef>
              <a:buNone/>
            </a:pPr>
            <a:r>
              <a:rPr lang="en-US" dirty="0" smtClean="0"/>
              <a:t>In </a:t>
            </a:r>
            <a:r>
              <a:rPr lang="en-US" dirty="0"/>
              <a:t>general, English writers prefer the active voice because it is more </a:t>
            </a:r>
            <a:r>
              <a:rPr lang="en-US" dirty="0" smtClean="0"/>
              <a:t>direct. However</a:t>
            </a:r>
            <a:r>
              <a:rPr lang="en-US" dirty="0"/>
              <a:t>, they prefer the passive voice in </a:t>
            </a:r>
            <a:r>
              <a:rPr lang="en-US" b="1" dirty="0"/>
              <a:t>five specific </a:t>
            </a:r>
            <a:r>
              <a:rPr lang="en-US" b="1" dirty="0" smtClean="0"/>
              <a:t>situations</a:t>
            </a:r>
            <a:r>
              <a:rPr lang="en-US" dirty="0" smtClean="0"/>
              <a:t>:</a:t>
            </a:r>
          </a:p>
          <a:p>
            <a:pPr>
              <a:spcBef>
                <a:spcPts val="1800"/>
              </a:spcBef>
            </a:pPr>
            <a:r>
              <a:rPr lang="en-US" dirty="0"/>
              <a:t>You want to emphasize what happened, not who did it</a:t>
            </a:r>
            <a:r>
              <a:rPr lang="en-US" dirty="0" smtClean="0"/>
              <a:t>.</a:t>
            </a:r>
          </a:p>
          <a:p>
            <a:pPr>
              <a:spcBef>
                <a:spcPts val="1800"/>
              </a:spcBef>
            </a:pPr>
            <a:endParaRPr lang="en-US" dirty="0" smtClean="0"/>
          </a:p>
          <a:p>
            <a:pPr>
              <a:spcBef>
                <a:spcPts val="1800"/>
              </a:spcBef>
            </a:pPr>
            <a:r>
              <a:rPr lang="en-US" dirty="0"/>
              <a:t>The performer of the action is unknown</a:t>
            </a:r>
            <a:r>
              <a:rPr lang="en-US" dirty="0" smtClean="0"/>
              <a:t>.</a:t>
            </a:r>
          </a:p>
          <a:p>
            <a:pPr>
              <a:spcBef>
                <a:spcPts val="1800"/>
              </a:spcBef>
            </a:pPr>
            <a:endParaRPr lang="en-US" dirty="0" smtClean="0"/>
          </a:p>
          <a:p>
            <a:pPr>
              <a:spcBef>
                <a:spcPts val="1800"/>
              </a:spcBef>
            </a:pPr>
            <a:r>
              <a:rPr lang="en-US" dirty="0"/>
              <a:t>The performer of the action is unimportant</a:t>
            </a:r>
            <a:r>
              <a:rPr lang="en-US" dirty="0" smtClean="0"/>
              <a:t>.</a:t>
            </a:r>
          </a:p>
          <a:p>
            <a:pPr>
              <a:spcBef>
                <a:spcPts val="1800"/>
              </a:spcBef>
            </a:pPr>
            <a:endParaRPr lang="en-US" dirty="0" smtClean="0"/>
          </a:p>
          <a:p>
            <a:pPr>
              <a:spcBef>
                <a:spcPts val="1800"/>
              </a:spcBef>
            </a:pPr>
            <a:r>
              <a:rPr lang="en-US" dirty="0"/>
              <a:t>You want to be objective, such as in a scientific or technical report</a:t>
            </a:r>
            <a:r>
              <a:rPr lang="en-US" dirty="0" smtClean="0"/>
              <a:t>.</a:t>
            </a:r>
          </a:p>
          <a:p>
            <a:pPr>
              <a:spcBef>
                <a:spcPts val="1800"/>
              </a:spcBef>
            </a:pPr>
            <a:endParaRPr lang="en-US" dirty="0" smtClean="0"/>
          </a:p>
          <a:p>
            <a:pPr>
              <a:spcBef>
                <a:spcPts val="1800"/>
              </a:spcBef>
            </a:pPr>
            <a:r>
              <a:rPr lang="en-US" dirty="0"/>
              <a:t>You want to be diplomatic; that is, you don't want to say who did something wrong or made an error.</a:t>
            </a:r>
          </a:p>
          <a:p>
            <a:pPr marL="0" indent="0">
              <a:buNone/>
            </a:pPr>
            <a:endParaRPr lang="en-US" dirty="0"/>
          </a:p>
        </p:txBody>
      </p:sp>
      <p:sp>
        <p:nvSpPr>
          <p:cNvPr id="8" name="TextBox 7"/>
          <p:cNvSpPr txBox="1"/>
          <p:nvPr/>
        </p:nvSpPr>
        <p:spPr>
          <a:xfrm>
            <a:off x="1133856" y="2218562"/>
            <a:ext cx="938174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Jack was promoted last month.</a:t>
            </a:r>
          </a:p>
        </p:txBody>
      </p:sp>
      <p:sp>
        <p:nvSpPr>
          <p:cNvPr id="11" name="TextBox 10"/>
          <p:cNvSpPr txBox="1"/>
          <p:nvPr/>
        </p:nvSpPr>
        <p:spPr>
          <a:xfrm>
            <a:off x="1133856" y="3142106"/>
            <a:ext cx="938174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wheel was invented during the Bronze Age.</a:t>
            </a:r>
          </a:p>
        </p:txBody>
      </p:sp>
      <p:sp>
        <p:nvSpPr>
          <p:cNvPr id="13" name="TextBox 12"/>
          <p:cNvSpPr txBox="1"/>
          <p:nvPr/>
        </p:nvSpPr>
        <p:spPr>
          <a:xfrm>
            <a:off x="1133856" y="4065650"/>
            <a:ext cx="938174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Smoking is prohibited on airplanes.</a:t>
            </a:r>
          </a:p>
        </p:txBody>
      </p:sp>
      <p:sp>
        <p:nvSpPr>
          <p:cNvPr id="14" name="TextBox 13"/>
          <p:cNvSpPr txBox="1"/>
          <p:nvPr/>
        </p:nvSpPr>
        <p:spPr>
          <a:xfrm>
            <a:off x="1133856" y="4993248"/>
            <a:ext cx="1050645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With a dropper, 3 ml of HCI were added to the test tube and heated to </a:t>
            </a:r>
            <a:r>
              <a:rPr lang="en-US" sz="2200" spc="-20" dirty="0" smtClean="0">
                <a:solidFill>
                  <a:schemeClr val="tx1">
                    <a:lumMod val="50000"/>
                    <a:lumOff val="50000"/>
                  </a:schemeClr>
                </a:solidFill>
                <a:latin typeface="Bookman Old Style" panose="02050604050505020204" pitchFamily="18" charset="0"/>
              </a:rPr>
              <a:t>37°</a:t>
            </a:r>
            <a:r>
              <a:rPr lang="en-US" sz="2200" spc="-20" baseline="30000" dirty="0" smtClean="0">
                <a:solidFill>
                  <a:schemeClr val="tx1">
                    <a:lumMod val="50000"/>
                    <a:lumOff val="50000"/>
                  </a:schemeClr>
                </a:solidFill>
                <a:latin typeface="Bookman Old Style" panose="02050604050505020204" pitchFamily="18" charset="0"/>
              </a:rPr>
              <a:t>C</a:t>
            </a:r>
            <a:r>
              <a:rPr lang="en-US" sz="2200" spc="-20" dirty="0" smtClean="0">
                <a:solidFill>
                  <a:schemeClr val="tx1">
                    <a:lumMod val="50000"/>
                    <a:lumOff val="50000"/>
                  </a:schemeClr>
                </a:solidFill>
                <a:latin typeface="Bookman Old Style" panose="02050604050505020204" pitchFamily="18" charset="0"/>
              </a:rPr>
              <a:t>.</a:t>
            </a:r>
            <a:endParaRPr lang="en-US" sz="2200" spc="-20" dirty="0">
              <a:solidFill>
                <a:schemeClr val="tx1">
                  <a:lumMod val="50000"/>
                  <a:lumOff val="50000"/>
                </a:schemeClr>
              </a:solidFill>
              <a:latin typeface="Bookman Old Style" panose="02050604050505020204" pitchFamily="18" charset="0"/>
            </a:endParaRPr>
          </a:p>
        </p:txBody>
      </p:sp>
      <p:sp>
        <p:nvSpPr>
          <p:cNvPr id="15" name="TextBox 14"/>
          <p:cNvSpPr txBox="1"/>
          <p:nvPr/>
        </p:nvSpPr>
        <p:spPr>
          <a:xfrm>
            <a:off x="1133856" y="6150018"/>
            <a:ext cx="1050645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I believe a mistake has been made on our bill</a:t>
            </a:r>
            <a:r>
              <a:rPr lang="en-US" sz="2200" spc="-20" dirty="0" smtClean="0">
                <a:solidFill>
                  <a:schemeClr val="tx1">
                    <a:lumMod val="50000"/>
                    <a:lumOff val="50000"/>
                  </a:schemeClr>
                </a:solidFill>
                <a:latin typeface="Bookman Old Style" panose="02050604050505020204" pitchFamily="18" charset="0"/>
              </a:rPr>
              <a:t>.</a:t>
            </a:r>
            <a:endParaRPr lang="en-US" sz="2200"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11991772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5206051"/>
          </a:xfrm>
        </p:spPr>
        <p:txBody>
          <a:bodyPr>
            <a:normAutofit fontScale="92500" lnSpcReduction="20000"/>
          </a:bodyPr>
          <a:lstStyle/>
          <a:p>
            <a:pPr marL="0" indent="0">
              <a:spcBef>
                <a:spcPts val="1800"/>
              </a:spcBef>
              <a:buNone/>
            </a:pPr>
            <a:r>
              <a:rPr lang="en-US" sz="2700" b="1" dirty="0"/>
              <a:t>Special Verb Tenses in That </a:t>
            </a:r>
            <a:r>
              <a:rPr lang="en-US" sz="2700" b="1" dirty="0" smtClean="0"/>
              <a:t>Clauses</a:t>
            </a:r>
            <a:endParaRPr lang="en-US" sz="2700" b="1" dirty="0"/>
          </a:p>
          <a:p>
            <a:pPr marL="0" indent="0">
              <a:spcBef>
                <a:spcPts val="1800"/>
              </a:spcBef>
              <a:buNone/>
            </a:pPr>
            <a:r>
              <a:rPr lang="en-US" dirty="0"/>
              <a:t>One of the most common uses of noun clauses in academic writing is to report what someone else has said or written. This kind of noun clause is called reported speech, indirect speech, or indirect quotation. Verb tenses in reported speech follow special </a:t>
            </a:r>
            <a:r>
              <a:rPr lang="en-US" dirty="0" smtClean="0"/>
              <a:t>rules.</a:t>
            </a:r>
          </a:p>
          <a:p>
            <a:r>
              <a:rPr lang="en-US" dirty="0"/>
              <a:t>If the main clause verb is simple present, present perfect, or future, the verb in the noun clause is in the tense that expresses the meaning that the main clause </a:t>
            </a:r>
            <a:r>
              <a:rPr lang="en-US" dirty="0" smtClean="0"/>
              <a:t>intends.</a:t>
            </a:r>
            <a:endParaRPr lang="en-US" dirty="0"/>
          </a:p>
          <a:p>
            <a:endParaRPr lang="en-US" dirty="0" smtClean="0"/>
          </a:p>
          <a:p>
            <a:r>
              <a:rPr lang="en-US" dirty="0"/>
              <a:t>If the main clause verb is in past tense, the verb in the noun clause is usually in a past form</a:t>
            </a:r>
            <a:r>
              <a:rPr lang="en-US" dirty="0" smtClean="0"/>
              <a:t>.</a:t>
            </a:r>
          </a:p>
          <a:p>
            <a:pPr marL="0" indent="0">
              <a:buNone/>
            </a:pPr>
            <a:endParaRPr lang="en-US" dirty="0"/>
          </a:p>
          <a:p>
            <a:pPr marL="0" indent="0">
              <a:buNone/>
            </a:pPr>
            <a:r>
              <a:rPr lang="en-US" dirty="0"/>
              <a:t>Exception: The verb in the noun clause stays in the present tense when it reports a fact or a general truth:</a:t>
            </a:r>
          </a:p>
        </p:txBody>
      </p:sp>
      <p:sp>
        <p:nvSpPr>
          <p:cNvPr id="8" name="TextBox 7"/>
          <p:cNvSpPr txBox="1"/>
          <p:nvPr/>
        </p:nvSpPr>
        <p:spPr>
          <a:xfrm>
            <a:off x="1060704" y="3761198"/>
            <a:ext cx="10808208"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prime ministers </a:t>
            </a:r>
            <a:r>
              <a:rPr lang="en-US" sz="2200" b="1" spc="-20" dirty="0">
                <a:solidFill>
                  <a:schemeClr val="tx1">
                    <a:lumMod val="50000"/>
                    <a:lumOff val="50000"/>
                  </a:schemeClr>
                </a:solidFill>
                <a:latin typeface="Bookman Old Style" panose="02050604050505020204" pitchFamily="18" charset="0"/>
              </a:rPr>
              <a:t>agree</a:t>
            </a:r>
            <a:r>
              <a:rPr lang="en-US" sz="2200" spc="-20" dirty="0">
                <a:solidFill>
                  <a:schemeClr val="tx1">
                    <a:lumMod val="50000"/>
                    <a:lumOff val="50000"/>
                  </a:schemeClr>
                </a:solidFill>
                <a:latin typeface="Bookman Old Style" panose="02050604050505020204" pitchFamily="18" charset="0"/>
              </a:rPr>
              <a:t> that global warming </a:t>
            </a:r>
            <a:r>
              <a:rPr lang="en-US" sz="2200" b="1" spc="-20" dirty="0">
                <a:solidFill>
                  <a:schemeClr val="tx1">
                    <a:lumMod val="50000"/>
                    <a:lumOff val="50000"/>
                  </a:schemeClr>
                </a:solidFill>
                <a:latin typeface="Bookman Old Style" panose="02050604050505020204" pitchFamily="18" charset="0"/>
              </a:rPr>
              <a:t>is</a:t>
            </a:r>
            <a:r>
              <a:rPr lang="en-US" sz="2200" spc="-20" dirty="0">
                <a:solidFill>
                  <a:schemeClr val="tx1">
                    <a:lumMod val="50000"/>
                    <a:lumOff val="50000"/>
                  </a:schemeClr>
                </a:solidFill>
                <a:latin typeface="Bookman Old Style" panose="02050604050505020204" pitchFamily="18" charset="0"/>
              </a:rPr>
              <a:t> a serious world problem.</a:t>
            </a:r>
          </a:p>
        </p:txBody>
      </p:sp>
      <p:sp>
        <p:nvSpPr>
          <p:cNvPr id="11" name="TextBox 10"/>
          <p:cNvSpPr txBox="1"/>
          <p:nvPr/>
        </p:nvSpPr>
        <p:spPr>
          <a:xfrm>
            <a:off x="1060704" y="4847267"/>
            <a:ext cx="10808208"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They </a:t>
            </a:r>
            <a:r>
              <a:rPr lang="en-US" sz="2200" b="1" spc="-20" dirty="0">
                <a:solidFill>
                  <a:schemeClr val="tx1">
                    <a:lumMod val="50000"/>
                    <a:lumOff val="50000"/>
                  </a:schemeClr>
                </a:solidFill>
                <a:latin typeface="Bookman Old Style" panose="02050604050505020204" pitchFamily="18" charset="0"/>
              </a:rPr>
              <a:t>hoped</a:t>
            </a:r>
            <a:r>
              <a:rPr lang="en-US" sz="2200" spc="-20" dirty="0">
                <a:solidFill>
                  <a:schemeClr val="tx1">
                    <a:lumMod val="50000"/>
                    <a:lumOff val="50000"/>
                  </a:schemeClr>
                </a:solidFill>
                <a:latin typeface="Bookman Old Style" panose="02050604050505020204" pitchFamily="18" charset="0"/>
              </a:rPr>
              <a:t> that all nations </a:t>
            </a:r>
            <a:r>
              <a:rPr lang="en-US" sz="2200" b="1" spc="-20" dirty="0">
                <a:solidFill>
                  <a:schemeClr val="tx1">
                    <a:lumMod val="50000"/>
                    <a:lumOff val="50000"/>
                  </a:schemeClr>
                </a:solidFill>
                <a:latin typeface="Bookman Old Style" panose="02050604050505020204" pitchFamily="18" charset="0"/>
              </a:rPr>
              <a:t>would be</a:t>
            </a:r>
            <a:r>
              <a:rPr lang="en-US" sz="2200" spc="-20" dirty="0">
                <a:solidFill>
                  <a:schemeClr val="tx1">
                    <a:lumMod val="50000"/>
                    <a:lumOff val="50000"/>
                  </a:schemeClr>
                </a:solidFill>
                <a:latin typeface="Bookman Old Style" panose="02050604050505020204" pitchFamily="18" charset="0"/>
              </a:rPr>
              <a:t> responsible for finding a solution.</a:t>
            </a:r>
          </a:p>
        </p:txBody>
      </p:sp>
      <p:sp>
        <p:nvSpPr>
          <p:cNvPr id="13" name="TextBox 12"/>
          <p:cNvSpPr txBox="1"/>
          <p:nvPr/>
        </p:nvSpPr>
        <p:spPr>
          <a:xfrm>
            <a:off x="1060704" y="6027319"/>
            <a:ext cx="10808208"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Researchers in the field </a:t>
            </a:r>
            <a:r>
              <a:rPr lang="en-US" sz="2200" b="1" spc="-20" dirty="0">
                <a:solidFill>
                  <a:schemeClr val="tx1">
                    <a:lumMod val="50000"/>
                    <a:lumOff val="50000"/>
                  </a:schemeClr>
                </a:solidFill>
                <a:latin typeface="Bookman Old Style" panose="02050604050505020204" pitchFamily="18" charset="0"/>
              </a:rPr>
              <a:t>verified</a:t>
            </a:r>
            <a:r>
              <a:rPr lang="en-US" sz="2200" spc="-20" dirty="0">
                <a:solidFill>
                  <a:schemeClr val="tx1">
                    <a:lumMod val="50000"/>
                    <a:lumOff val="50000"/>
                  </a:schemeClr>
                </a:solidFill>
                <a:latin typeface="Bookman Old Style" panose="02050604050505020204" pitchFamily="18" charset="0"/>
              </a:rPr>
              <a:t> that icebergs and glaciers </a:t>
            </a:r>
            <a:r>
              <a:rPr lang="en-US" sz="2200" b="1" spc="-20" dirty="0">
                <a:solidFill>
                  <a:schemeClr val="tx1">
                    <a:lumMod val="50000"/>
                    <a:lumOff val="50000"/>
                  </a:schemeClr>
                </a:solidFill>
                <a:latin typeface="Bookman Old Style" panose="02050604050505020204" pitchFamily="18" charset="0"/>
              </a:rPr>
              <a:t>are</a:t>
            </a:r>
            <a:r>
              <a:rPr lang="en-US" sz="2200" spc="-20" dirty="0">
                <a:solidFill>
                  <a:schemeClr val="tx1">
                    <a:lumMod val="50000"/>
                    <a:lumOff val="50000"/>
                  </a:schemeClr>
                </a:solidFill>
                <a:latin typeface="Bookman Old Style" panose="02050604050505020204" pitchFamily="18" charset="0"/>
              </a:rPr>
              <a:t> melting.</a:t>
            </a:r>
          </a:p>
        </p:txBody>
      </p:sp>
    </p:spTree>
    <p:extLst>
      <p:ext uri="{BB962C8B-B14F-4D97-AF65-F5344CB8AC3E}">
        <p14:creationId xmlns:p14="http://schemas.microsoft.com/office/powerpoint/2010/main" val="1233666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That Clauses</a:t>
            </a:r>
          </a:p>
        </p:txBody>
      </p:sp>
      <p:sp>
        <p:nvSpPr>
          <p:cNvPr id="5" name="Text Placeholder 4"/>
          <p:cNvSpPr>
            <a:spLocks noGrp="1"/>
          </p:cNvSpPr>
          <p:nvPr>
            <p:ph type="body" sz="quarter" idx="13"/>
          </p:nvPr>
        </p:nvSpPr>
        <p:spPr>
          <a:xfrm>
            <a:off x="838200" y="1158173"/>
            <a:ext cx="10515600" cy="5206051"/>
          </a:xfrm>
        </p:spPr>
        <p:txBody>
          <a:bodyPr>
            <a:normAutofit/>
          </a:bodyPr>
          <a:lstStyle/>
          <a:p>
            <a:pPr marL="0" indent="0">
              <a:spcBef>
                <a:spcPts val="1800"/>
              </a:spcBef>
              <a:buNone/>
            </a:pPr>
            <a:r>
              <a:rPr lang="en-US" sz="2700" b="1" dirty="0"/>
              <a:t>Subjunctive Noun Clauses</a:t>
            </a:r>
          </a:p>
          <a:p>
            <a:pPr marL="0" indent="0">
              <a:spcBef>
                <a:spcPts val="1800"/>
              </a:spcBef>
              <a:buNone/>
            </a:pPr>
            <a:r>
              <a:rPr lang="en-US" dirty="0"/>
              <a:t>After certain independent clause verbs and adjectives, you must use the subjunctive form of the verb in the following noun clause. The subjunctive form of a verb is the same as the base form-be, go, come, do, and so </a:t>
            </a:r>
            <a:r>
              <a:rPr lang="en-US" dirty="0" smtClean="0"/>
              <a:t>on.</a:t>
            </a:r>
          </a:p>
          <a:p>
            <a:pPr marL="0" indent="0">
              <a:spcBef>
                <a:spcPts val="1800"/>
              </a:spcBef>
              <a:buNone/>
            </a:pPr>
            <a:r>
              <a:rPr lang="en-US" dirty="0" smtClean="0"/>
              <a:t>The </a:t>
            </a:r>
            <a:r>
              <a:rPr lang="en-US" dirty="0"/>
              <a:t>verbs and adjectives that require the subjunctive form in the noun clauses that follow indicate urgency, advisability, necessity, and </a:t>
            </a:r>
            <a:r>
              <a:rPr lang="en-US" dirty="0" smtClean="0"/>
              <a:t>desirability.</a:t>
            </a:r>
            <a:endParaRPr lang="en-US" dirty="0"/>
          </a:p>
        </p:txBody>
      </p:sp>
      <p:sp>
        <p:nvSpPr>
          <p:cNvPr id="7" name="TextBox 6"/>
          <p:cNvSpPr txBox="1"/>
          <p:nvPr/>
        </p:nvSpPr>
        <p:spPr>
          <a:xfrm>
            <a:off x="1637840" y="5163895"/>
            <a:ext cx="1636776" cy="1200329"/>
          </a:xfrm>
          <a:prstGeom prst="rect">
            <a:avLst/>
          </a:prstGeom>
          <a:noFill/>
        </p:spPr>
        <p:txBody>
          <a:bodyPr wrap="square" rtlCol="0">
            <a:spAutoFit/>
          </a:bodyPr>
          <a:lstStyle/>
          <a:p>
            <a:r>
              <a:rPr lang="en-US" spc="-20" dirty="0" smtClean="0">
                <a:solidFill>
                  <a:schemeClr val="tx1">
                    <a:lumMod val="50000"/>
                    <a:lumOff val="50000"/>
                  </a:schemeClr>
                </a:solidFill>
                <a:latin typeface="Bookman Old Style" panose="02050604050505020204" pitchFamily="18" charset="0"/>
              </a:rPr>
              <a:t>advise</a:t>
            </a:r>
            <a:endParaRPr lang="en-US" spc="-20" dirty="0">
              <a:solidFill>
                <a:schemeClr val="tx1">
                  <a:lumMod val="50000"/>
                  <a:lumOff val="50000"/>
                </a:schemeClr>
              </a:solidFill>
              <a:latin typeface="Bookman Old Style" panose="02050604050505020204" pitchFamily="18" charset="0"/>
            </a:endParaRPr>
          </a:p>
          <a:p>
            <a:r>
              <a:rPr lang="en-US" spc="-20" dirty="0">
                <a:solidFill>
                  <a:schemeClr val="tx1">
                    <a:lumMod val="50000"/>
                    <a:lumOff val="50000"/>
                  </a:schemeClr>
                </a:solidFill>
                <a:latin typeface="Bookman Old Style" panose="02050604050505020204" pitchFamily="18" charset="0"/>
              </a:rPr>
              <a:t>ask</a:t>
            </a:r>
          </a:p>
          <a:p>
            <a:r>
              <a:rPr lang="en-US" spc="-20" dirty="0">
                <a:solidFill>
                  <a:schemeClr val="tx1">
                    <a:lumMod val="50000"/>
                    <a:lumOff val="50000"/>
                  </a:schemeClr>
                </a:solidFill>
                <a:latin typeface="Bookman Old Style" panose="02050604050505020204" pitchFamily="18" charset="0"/>
              </a:rPr>
              <a:t>command</a:t>
            </a:r>
          </a:p>
          <a:p>
            <a:r>
              <a:rPr lang="en-US" spc="-20" dirty="0" smtClean="0">
                <a:solidFill>
                  <a:schemeClr val="tx1">
                    <a:lumMod val="50000"/>
                    <a:lumOff val="50000"/>
                  </a:schemeClr>
                </a:solidFill>
                <a:latin typeface="Bookman Old Style" panose="02050604050505020204" pitchFamily="18" charset="0"/>
              </a:rPr>
              <a:t>demand</a:t>
            </a:r>
            <a:endParaRPr lang="en-US" spc="-20" dirty="0">
              <a:solidFill>
                <a:schemeClr val="tx1">
                  <a:lumMod val="50000"/>
                  <a:lumOff val="50000"/>
                </a:schemeClr>
              </a:solidFill>
              <a:latin typeface="Bookman Old Style" panose="02050604050505020204" pitchFamily="18" charset="0"/>
            </a:endParaRPr>
          </a:p>
        </p:txBody>
      </p:sp>
      <p:sp>
        <p:nvSpPr>
          <p:cNvPr id="2" name="Rectangle 1"/>
          <p:cNvSpPr/>
          <p:nvPr/>
        </p:nvSpPr>
        <p:spPr>
          <a:xfrm>
            <a:off x="631202" y="5548615"/>
            <a:ext cx="962636" cy="430887"/>
          </a:xfrm>
          <a:prstGeom prst="rect">
            <a:avLst/>
          </a:prstGeom>
        </p:spPr>
        <p:txBody>
          <a:bodyPr wrap="none">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Verbs</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
        <p:nvSpPr>
          <p:cNvPr id="10" name="TextBox 9"/>
          <p:cNvSpPr txBox="1"/>
          <p:nvPr/>
        </p:nvSpPr>
        <p:spPr>
          <a:xfrm>
            <a:off x="3274616" y="5163895"/>
            <a:ext cx="1636776" cy="1200329"/>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insist</a:t>
            </a:r>
          </a:p>
          <a:p>
            <a:r>
              <a:rPr lang="en-US" spc="-20" dirty="0">
                <a:solidFill>
                  <a:schemeClr val="tx1">
                    <a:lumMod val="50000"/>
                    <a:lumOff val="50000"/>
                  </a:schemeClr>
                </a:solidFill>
                <a:latin typeface="Bookman Old Style" panose="02050604050505020204" pitchFamily="18" charset="0"/>
              </a:rPr>
              <a:t>order</a:t>
            </a:r>
          </a:p>
          <a:p>
            <a:r>
              <a:rPr lang="en-US" spc="-20" dirty="0">
                <a:solidFill>
                  <a:schemeClr val="tx1">
                    <a:lumMod val="50000"/>
                    <a:lumOff val="50000"/>
                  </a:schemeClr>
                </a:solidFill>
                <a:latin typeface="Bookman Old Style" panose="02050604050505020204" pitchFamily="18" charset="0"/>
              </a:rPr>
              <a:t>prefer</a:t>
            </a:r>
          </a:p>
          <a:p>
            <a:r>
              <a:rPr lang="en-US" spc="-20" dirty="0" smtClean="0">
                <a:solidFill>
                  <a:schemeClr val="tx1">
                    <a:lumMod val="50000"/>
                    <a:lumOff val="50000"/>
                  </a:schemeClr>
                </a:solidFill>
                <a:latin typeface="Bookman Old Style" panose="02050604050505020204" pitchFamily="18" charset="0"/>
              </a:rPr>
              <a:t>propose</a:t>
            </a:r>
            <a:endParaRPr lang="en-US" spc="-20" dirty="0">
              <a:solidFill>
                <a:schemeClr val="tx1">
                  <a:lumMod val="50000"/>
                  <a:lumOff val="50000"/>
                </a:schemeClr>
              </a:solidFill>
              <a:latin typeface="Bookman Old Style" panose="02050604050505020204" pitchFamily="18" charset="0"/>
            </a:endParaRPr>
          </a:p>
        </p:txBody>
      </p:sp>
      <p:sp>
        <p:nvSpPr>
          <p:cNvPr id="12" name="TextBox 11"/>
          <p:cNvSpPr txBox="1"/>
          <p:nvPr/>
        </p:nvSpPr>
        <p:spPr>
          <a:xfrm>
            <a:off x="4976658" y="5163895"/>
            <a:ext cx="1636776" cy="1200329"/>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request</a:t>
            </a:r>
          </a:p>
          <a:p>
            <a:r>
              <a:rPr lang="en-US" spc="-20" dirty="0">
                <a:solidFill>
                  <a:schemeClr val="tx1">
                    <a:lumMod val="50000"/>
                    <a:lumOff val="50000"/>
                  </a:schemeClr>
                </a:solidFill>
                <a:latin typeface="Bookman Old Style" panose="02050604050505020204" pitchFamily="18" charset="0"/>
              </a:rPr>
              <a:t>require</a:t>
            </a:r>
          </a:p>
          <a:p>
            <a:r>
              <a:rPr lang="en-US" spc="-20" dirty="0">
                <a:solidFill>
                  <a:schemeClr val="tx1">
                    <a:lumMod val="50000"/>
                    <a:lumOff val="50000"/>
                  </a:schemeClr>
                </a:solidFill>
                <a:latin typeface="Bookman Old Style" panose="02050604050505020204" pitchFamily="18" charset="0"/>
              </a:rPr>
              <a:t>suggest</a:t>
            </a:r>
          </a:p>
          <a:p>
            <a:r>
              <a:rPr lang="en-US" spc="-20" dirty="0">
                <a:solidFill>
                  <a:schemeClr val="tx1">
                    <a:lumMod val="50000"/>
                    <a:lumOff val="50000"/>
                  </a:schemeClr>
                </a:solidFill>
                <a:latin typeface="Bookman Old Style" panose="02050604050505020204" pitchFamily="18" charset="0"/>
              </a:rPr>
              <a:t>urge</a:t>
            </a:r>
          </a:p>
        </p:txBody>
      </p:sp>
      <p:sp>
        <p:nvSpPr>
          <p:cNvPr id="18" name="TextBox 17"/>
          <p:cNvSpPr txBox="1"/>
          <p:nvPr/>
        </p:nvSpPr>
        <p:spPr>
          <a:xfrm>
            <a:off x="8354568" y="5163895"/>
            <a:ext cx="1636776" cy="1200329"/>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advisable mandatory</a:t>
            </a:r>
          </a:p>
          <a:p>
            <a:r>
              <a:rPr lang="en-US" spc="-20" dirty="0">
                <a:solidFill>
                  <a:schemeClr val="tx1">
                    <a:lumMod val="50000"/>
                    <a:lumOff val="50000"/>
                  </a:schemeClr>
                </a:solidFill>
                <a:latin typeface="Bookman Old Style" panose="02050604050505020204" pitchFamily="18" charset="0"/>
              </a:rPr>
              <a:t>desirable </a:t>
            </a:r>
            <a:r>
              <a:rPr lang="en-US" spc="-20" dirty="0" smtClean="0">
                <a:solidFill>
                  <a:schemeClr val="tx1">
                    <a:lumMod val="50000"/>
                    <a:lumOff val="50000"/>
                  </a:schemeClr>
                </a:solidFill>
                <a:latin typeface="Bookman Old Style" panose="02050604050505020204" pitchFamily="18" charset="0"/>
              </a:rPr>
              <a:t>necessary</a:t>
            </a:r>
            <a:endParaRPr lang="en-US" spc="-20" dirty="0">
              <a:solidFill>
                <a:schemeClr val="tx1">
                  <a:lumMod val="50000"/>
                  <a:lumOff val="50000"/>
                </a:schemeClr>
              </a:solidFill>
              <a:latin typeface="Bookman Old Style" panose="02050604050505020204" pitchFamily="18" charset="0"/>
            </a:endParaRPr>
          </a:p>
        </p:txBody>
      </p:sp>
      <p:sp>
        <p:nvSpPr>
          <p:cNvPr id="19" name="Rectangle 18"/>
          <p:cNvSpPr/>
          <p:nvPr/>
        </p:nvSpPr>
        <p:spPr>
          <a:xfrm>
            <a:off x="7108208" y="5548614"/>
            <a:ext cx="1396216" cy="430887"/>
          </a:xfrm>
          <a:prstGeom prst="rect">
            <a:avLst/>
          </a:prstGeom>
        </p:spPr>
        <p:txBody>
          <a:bodyPr wrap="none">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Adjectives</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
        <p:nvSpPr>
          <p:cNvPr id="20" name="TextBox 19"/>
          <p:cNvSpPr txBox="1"/>
          <p:nvPr/>
        </p:nvSpPr>
        <p:spPr>
          <a:xfrm>
            <a:off x="9991344" y="5163895"/>
            <a:ext cx="1636776" cy="1200329"/>
          </a:xfrm>
          <a:prstGeom prst="rect">
            <a:avLst/>
          </a:prstGeom>
          <a:noFill/>
        </p:spPr>
        <p:txBody>
          <a:bodyPr wrap="square" rtlCol="0">
            <a:spAutoFit/>
          </a:bodyPr>
          <a:lstStyle/>
          <a:p>
            <a:r>
              <a:rPr lang="en-US" spc="-20" dirty="0">
                <a:solidFill>
                  <a:schemeClr val="tx1">
                    <a:lumMod val="50000"/>
                    <a:lumOff val="50000"/>
                  </a:schemeClr>
                </a:solidFill>
                <a:latin typeface="Bookman Old Style" panose="02050604050505020204" pitchFamily="18" charset="0"/>
              </a:rPr>
              <a:t>essential urgent</a:t>
            </a:r>
          </a:p>
          <a:p>
            <a:r>
              <a:rPr lang="en-US" spc="-20" dirty="0">
                <a:solidFill>
                  <a:schemeClr val="tx1">
                    <a:lumMod val="50000"/>
                    <a:lumOff val="50000"/>
                  </a:schemeClr>
                </a:solidFill>
                <a:latin typeface="Bookman Old Style" panose="02050604050505020204" pitchFamily="18" charset="0"/>
              </a:rPr>
              <a:t>important vital</a:t>
            </a:r>
          </a:p>
        </p:txBody>
      </p:sp>
    </p:spTree>
    <p:extLst>
      <p:ext uri="{BB962C8B-B14F-4D97-AF65-F5344CB8AC3E}">
        <p14:creationId xmlns:p14="http://schemas.microsoft.com/office/powerpoint/2010/main" val="5662228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If/Whether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700" dirty="0"/>
              <a:t>An if/whether clause is a dependent noun clause that begins with the subordinator whether or </a:t>
            </a:r>
            <a:r>
              <a:rPr lang="en-US" sz="2700" i="1" dirty="0"/>
              <a:t>if</a:t>
            </a:r>
            <a:r>
              <a:rPr lang="en-US" sz="2700" dirty="0"/>
              <a:t>. Whether is more formal than </a:t>
            </a:r>
            <a:r>
              <a:rPr lang="en-US" sz="2700" i="1" dirty="0"/>
              <a:t>if</a:t>
            </a:r>
            <a:r>
              <a:rPr lang="en-US" sz="2700" dirty="0"/>
              <a:t>. The </a:t>
            </a:r>
            <a:r>
              <a:rPr lang="en-US" sz="2700" dirty="0" smtClean="0"/>
              <a:t>optional phrase </a:t>
            </a:r>
            <a:r>
              <a:rPr lang="en-US" sz="2700" dirty="0"/>
              <a:t>or not may be added in two places with whether and in one place w</a:t>
            </a:r>
            <a:r>
              <a:rPr lang="en-US" sz="2700" dirty="0" smtClean="0"/>
              <a:t>ith </a:t>
            </a:r>
            <a:r>
              <a:rPr lang="en-US" sz="2700" i="1" dirty="0"/>
              <a:t>if</a:t>
            </a:r>
            <a:r>
              <a:rPr lang="en-US" sz="2700" dirty="0"/>
              <a:t>. Therefore, there are five possible patterns:</a:t>
            </a:r>
            <a:endParaRPr lang="en-US" dirty="0"/>
          </a:p>
        </p:txBody>
      </p:sp>
      <p:sp>
        <p:nvSpPr>
          <p:cNvPr id="9" name="TextBox 8"/>
          <p:cNvSpPr txBox="1"/>
          <p:nvPr/>
        </p:nvSpPr>
        <p:spPr>
          <a:xfrm>
            <a:off x="694944" y="3162558"/>
            <a:ext cx="1132941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patient wanted to know </a:t>
            </a:r>
            <a:r>
              <a:rPr lang="en-US" sz="2200" b="1" spc="-20" dirty="0">
                <a:solidFill>
                  <a:schemeClr val="tx1">
                    <a:lumMod val="50000"/>
                    <a:lumOff val="50000"/>
                  </a:schemeClr>
                </a:solidFill>
                <a:latin typeface="Bookman Old Style" panose="02050604050505020204" pitchFamily="18" charset="0"/>
              </a:rPr>
              <a:t>whether Dr. Chen practices acupuncture.</a:t>
            </a:r>
          </a:p>
        </p:txBody>
      </p:sp>
      <p:sp>
        <p:nvSpPr>
          <p:cNvPr id="6" name="TextBox 5"/>
          <p:cNvSpPr txBox="1"/>
          <p:nvPr/>
        </p:nvSpPr>
        <p:spPr>
          <a:xfrm>
            <a:off x="694944" y="3832784"/>
            <a:ext cx="1132941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patient wanted to know </a:t>
            </a:r>
            <a:r>
              <a:rPr lang="en-US" sz="2200" b="1" spc="-20" dirty="0">
                <a:solidFill>
                  <a:schemeClr val="tx1">
                    <a:lumMod val="50000"/>
                    <a:lumOff val="50000"/>
                  </a:schemeClr>
                </a:solidFill>
                <a:latin typeface="Bookman Old Style" panose="02050604050505020204" pitchFamily="18" charset="0"/>
              </a:rPr>
              <a:t>whether or not Dr. Chen practices acupuncture.</a:t>
            </a:r>
          </a:p>
        </p:txBody>
      </p:sp>
      <p:sp>
        <p:nvSpPr>
          <p:cNvPr id="7" name="TextBox 6"/>
          <p:cNvSpPr txBox="1"/>
          <p:nvPr/>
        </p:nvSpPr>
        <p:spPr>
          <a:xfrm>
            <a:off x="694944" y="4472191"/>
            <a:ext cx="1132941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patent wanted to know </a:t>
            </a:r>
            <a:r>
              <a:rPr lang="en-US" sz="2200" b="1" spc="-20" dirty="0">
                <a:solidFill>
                  <a:schemeClr val="tx1">
                    <a:lumMod val="50000"/>
                    <a:lumOff val="50000"/>
                  </a:schemeClr>
                </a:solidFill>
                <a:latin typeface="Bookman Old Style" panose="02050604050505020204" pitchFamily="18" charset="0"/>
              </a:rPr>
              <a:t>whether Dr. Chen practices acupuncture or not.</a:t>
            </a:r>
          </a:p>
        </p:txBody>
      </p:sp>
      <p:sp>
        <p:nvSpPr>
          <p:cNvPr id="8" name="TextBox 7"/>
          <p:cNvSpPr txBox="1"/>
          <p:nvPr/>
        </p:nvSpPr>
        <p:spPr>
          <a:xfrm>
            <a:off x="694944" y="5111598"/>
            <a:ext cx="1132941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patient wants to know </a:t>
            </a:r>
            <a:r>
              <a:rPr lang="en-US" sz="2200" b="1" spc="-20" dirty="0">
                <a:solidFill>
                  <a:schemeClr val="tx1">
                    <a:lumMod val="50000"/>
                    <a:lumOff val="50000"/>
                  </a:schemeClr>
                </a:solidFill>
                <a:latin typeface="Bookman Old Style" panose="02050604050505020204" pitchFamily="18" charset="0"/>
              </a:rPr>
              <a:t>if Dr. Chen practices acupuncture.</a:t>
            </a:r>
          </a:p>
        </p:txBody>
      </p:sp>
      <p:sp>
        <p:nvSpPr>
          <p:cNvPr id="10" name="TextBox 9"/>
          <p:cNvSpPr txBox="1"/>
          <p:nvPr/>
        </p:nvSpPr>
        <p:spPr>
          <a:xfrm>
            <a:off x="694944" y="5709153"/>
            <a:ext cx="11329416"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patient wants to know </a:t>
            </a:r>
            <a:r>
              <a:rPr lang="en-US" sz="2200" b="1" spc="-20" dirty="0">
                <a:solidFill>
                  <a:schemeClr val="tx1">
                    <a:lumMod val="50000"/>
                    <a:lumOff val="50000"/>
                  </a:schemeClr>
                </a:solidFill>
                <a:latin typeface="Bookman Old Style" panose="02050604050505020204" pitchFamily="18" charset="0"/>
              </a:rPr>
              <a:t>if Dr. Chen practices acupuncture or not.</a:t>
            </a:r>
          </a:p>
        </p:txBody>
      </p:sp>
    </p:spTree>
    <p:extLst>
      <p:ext uri="{BB962C8B-B14F-4D97-AF65-F5344CB8AC3E}">
        <p14:creationId xmlns:p14="http://schemas.microsoft.com/office/powerpoint/2010/main" val="21954486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If/Whether Clauses</a:t>
            </a:r>
          </a:p>
        </p:txBody>
      </p:sp>
      <p:sp>
        <p:nvSpPr>
          <p:cNvPr id="5" name="Text Placeholder 4"/>
          <p:cNvSpPr>
            <a:spLocks noGrp="1"/>
          </p:cNvSpPr>
          <p:nvPr>
            <p:ph type="body" sz="quarter" idx="13"/>
          </p:nvPr>
        </p:nvSpPr>
        <p:spPr>
          <a:xfrm>
            <a:off x="838200" y="1158173"/>
            <a:ext cx="10515600" cy="3441259"/>
          </a:xfrm>
        </p:spPr>
        <p:txBody>
          <a:bodyPr>
            <a:normAutofit/>
          </a:bodyPr>
          <a:lstStyle/>
          <a:p>
            <a:pPr marL="0" indent="0">
              <a:spcBef>
                <a:spcPts val="1800"/>
              </a:spcBef>
              <a:buNone/>
            </a:pPr>
            <a:r>
              <a:rPr lang="en-US" sz="2700" dirty="0"/>
              <a:t>Notice that if/whether clauses are statements, not questions, even though they are made from yes/no questions (questions that can be answered yes or no). If/whether clauses use statement word order (subject-verb) and do not contain do, does, or </a:t>
            </a:r>
            <a:r>
              <a:rPr lang="en-US" sz="2700" dirty="0" smtClean="0"/>
              <a:t>did.</a:t>
            </a:r>
          </a:p>
          <a:p>
            <a:pPr marL="0" indent="0">
              <a:spcBef>
                <a:spcPts val="1800"/>
              </a:spcBef>
              <a:buNone/>
            </a:pPr>
            <a:r>
              <a:rPr lang="en-US" sz="2700" dirty="0" smtClean="0"/>
              <a:t>To </a:t>
            </a:r>
            <a:r>
              <a:rPr lang="en-US" sz="2700" dirty="0"/>
              <a:t>change a question into an if/whether clause, add a subordinator (if or whether), change the word order to statement word order, and delete do, does, and did if </a:t>
            </a:r>
            <a:r>
              <a:rPr lang="en-US" sz="2700" dirty="0" smtClean="0"/>
              <a:t>necessary.</a:t>
            </a:r>
            <a:endParaRPr lang="en-US" dirty="0"/>
          </a:p>
        </p:txBody>
      </p:sp>
      <p:sp>
        <p:nvSpPr>
          <p:cNvPr id="11" name="TextBox 10"/>
          <p:cNvSpPr txBox="1"/>
          <p:nvPr/>
        </p:nvSpPr>
        <p:spPr>
          <a:xfrm>
            <a:off x="1014984" y="5163895"/>
            <a:ext cx="4453128" cy="1015663"/>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Is the test easy?</a:t>
            </a:r>
          </a:p>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Does he know the </a:t>
            </a:r>
            <a:r>
              <a:rPr lang="en-US" sz="2000" spc="-20" dirty="0" smtClean="0">
                <a:solidFill>
                  <a:schemeClr val="tx1">
                    <a:lumMod val="50000"/>
                    <a:lumOff val="50000"/>
                  </a:schemeClr>
                </a:solidFill>
                <a:latin typeface="Bookman Old Style" panose="02050604050505020204" pitchFamily="18" charset="0"/>
              </a:rPr>
              <a:t>answer?</a:t>
            </a:r>
            <a:endParaRPr lang="en-US" sz="2000" spc="-20" dirty="0">
              <a:solidFill>
                <a:schemeClr val="tx1">
                  <a:lumMod val="50000"/>
                  <a:lumOff val="50000"/>
                </a:schemeClr>
              </a:solidFill>
              <a:latin typeface="Bookman Old Style" panose="02050604050505020204" pitchFamily="18" charset="0"/>
            </a:endParaRPr>
          </a:p>
        </p:txBody>
      </p:sp>
      <p:sp>
        <p:nvSpPr>
          <p:cNvPr id="12" name="Rectangle 11"/>
          <p:cNvSpPr/>
          <p:nvPr/>
        </p:nvSpPr>
        <p:spPr>
          <a:xfrm>
            <a:off x="2167795" y="4599432"/>
            <a:ext cx="1290097" cy="430887"/>
          </a:xfrm>
          <a:prstGeom prst="rect">
            <a:avLst/>
          </a:prstGeom>
        </p:spPr>
        <p:txBody>
          <a:bodyPr wrap="none">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Question</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
        <p:nvSpPr>
          <p:cNvPr id="13" name="TextBox 12"/>
          <p:cNvSpPr txBox="1"/>
          <p:nvPr/>
        </p:nvSpPr>
        <p:spPr>
          <a:xfrm>
            <a:off x="5131564" y="5163895"/>
            <a:ext cx="6207234" cy="1015663"/>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The students want to know </a:t>
            </a:r>
            <a:r>
              <a:rPr lang="en-US" sz="2000" spc="-20" dirty="0" smtClean="0">
                <a:solidFill>
                  <a:schemeClr val="tx1">
                    <a:lumMod val="50000"/>
                    <a:lumOff val="50000"/>
                  </a:schemeClr>
                </a:solidFill>
                <a:latin typeface="Bookman Old Style" panose="02050604050505020204" pitchFamily="18" charset="0"/>
              </a:rPr>
              <a:t>if the test </a:t>
            </a:r>
            <a:r>
              <a:rPr lang="en-US" sz="2000" b="1" u="sng" spc="-20" dirty="0" smtClean="0">
                <a:solidFill>
                  <a:schemeClr val="tx1">
                    <a:lumMod val="50000"/>
                    <a:lumOff val="50000"/>
                  </a:schemeClr>
                </a:solidFill>
                <a:latin typeface="Bookman Old Style" panose="02050604050505020204" pitchFamily="18" charset="0"/>
              </a:rPr>
              <a:t>is</a:t>
            </a:r>
            <a:r>
              <a:rPr lang="en-US" sz="2000" spc="-20" dirty="0" smtClean="0">
                <a:solidFill>
                  <a:schemeClr val="tx1">
                    <a:lumMod val="50000"/>
                    <a:lumOff val="50000"/>
                  </a:schemeClr>
                </a:solidFill>
                <a:latin typeface="Bookman Old Style" panose="02050604050505020204" pitchFamily="18" charset="0"/>
              </a:rPr>
              <a:t> easy.</a:t>
            </a:r>
          </a:p>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I want to know </a:t>
            </a:r>
            <a:r>
              <a:rPr lang="en-US" sz="2000" spc="-20" dirty="0" smtClean="0">
                <a:solidFill>
                  <a:schemeClr val="tx1">
                    <a:lumMod val="50000"/>
                    <a:lumOff val="50000"/>
                  </a:schemeClr>
                </a:solidFill>
                <a:latin typeface="Bookman Old Style" panose="02050604050505020204" pitchFamily="18" charset="0"/>
              </a:rPr>
              <a:t>whether he know</a:t>
            </a:r>
            <a:r>
              <a:rPr lang="en-US" sz="2000" b="1" u="sng" spc="-20" dirty="0" smtClean="0">
                <a:solidFill>
                  <a:schemeClr val="tx1">
                    <a:lumMod val="50000"/>
                    <a:lumOff val="50000"/>
                  </a:schemeClr>
                </a:solidFill>
                <a:latin typeface="Bookman Old Style" panose="02050604050505020204" pitchFamily="18" charset="0"/>
              </a:rPr>
              <a:t>s</a:t>
            </a:r>
            <a:r>
              <a:rPr lang="en-US" sz="2000" spc="-20" dirty="0" smtClean="0">
                <a:solidFill>
                  <a:schemeClr val="tx1">
                    <a:lumMod val="50000"/>
                    <a:lumOff val="50000"/>
                  </a:schemeClr>
                </a:solidFill>
                <a:latin typeface="Bookman Old Style" panose="02050604050505020204" pitchFamily="18" charset="0"/>
              </a:rPr>
              <a:t> the answer</a:t>
            </a:r>
            <a:endParaRPr lang="en-US" sz="2000" spc="-20" dirty="0">
              <a:solidFill>
                <a:schemeClr val="tx1">
                  <a:lumMod val="50000"/>
                  <a:lumOff val="50000"/>
                </a:schemeClr>
              </a:solidFill>
              <a:latin typeface="Bookman Old Style" panose="02050604050505020204" pitchFamily="18" charset="0"/>
            </a:endParaRPr>
          </a:p>
        </p:txBody>
      </p:sp>
      <p:sp>
        <p:nvSpPr>
          <p:cNvPr id="14" name="Rectangle 13"/>
          <p:cNvSpPr/>
          <p:nvPr/>
        </p:nvSpPr>
        <p:spPr>
          <a:xfrm>
            <a:off x="6497718" y="4599432"/>
            <a:ext cx="3474926" cy="430887"/>
          </a:xfrm>
          <a:prstGeom prst="rect">
            <a:avLst/>
          </a:prstGeom>
        </p:spPr>
        <p:txBody>
          <a:bodyPr wrap="none">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Sentence with if/whether clause</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Tree>
    <p:extLst>
      <p:ext uri="{BB962C8B-B14F-4D97-AF65-F5344CB8AC3E}">
        <p14:creationId xmlns:p14="http://schemas.microsoft.com/office/powerpoint/2010/main" val="2312337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Concluding Sentence</a:t>
            </a:r>
            <a:endParaRPr lang="en-US" dirty="0"/>
          </a:p>
        </p:txBody>
      </p:sp>
      <p:sp>
        <p:nvSpPr>
          <p:cNvPr id="3" name="Text Placeholder 2"/>
          <p:cNvSpPr>
            <a:spLocks noGrp="1"/>
          </p:cNvSpPr>
          <p:nvPr>
            <p:ph type="body" sz="quarter" idx="13"/>
          </p:nvPr>
        </p:nvSpPr>
        <p:spPr/>
        <p:txBody>
          <a:bodyPr>
            <a:normAutofit/>
          </a:bodyPr>
          <a:lstStyle/>
          <a:p>
            <a:pPr marL="0" indent="0">
              <a:lnSpc>
                <a:spcPct val="100000"/>
              </a:lnSpc>
              <a:buNone/>
            </a:pPr>
            <a:r>
              <a:rPr lang="en-US" dirty="0" smtClean="0"/>
              <a:t>Notes</a:t>
            </a:r>
          </a:p>
          <a:p>
            <a:pPr>
              <a:lnSpc>
                <a:spcPct val="100000"/>
              </a:lnSpc>
            </a:pPr>
            <a:r>
              <a:rPr lang="en-US" dirty="0" smtClean="0"/>
              <a:t>Many writing teachers think In conclusion and In summary are overused and so will not want you to use them</a:t>
            </a:r>
          </a:p>
          <a:p>
            <a:pPr>
              <a:lnSpc>
                <a:spcPct val="100000"/>
              </a:lnSpc>
            </a:pPr>
            <a:r>
              <a:rPr lang="en-US" dirty="0" smtClean="0"/>
              <a:t>Do not use the phrase At last as an end-of-paragraph signal. At last means "at the end of a long period of time," as in this sentence: At last, you've come home.</a:t>
            </a:r>
          </a:p>
          <a:p>
            <a:pPr>
              <a:lnSpc>
                <a:spcPct val="100000"/>
              </a:lnSpc>
            </a:pPr>
            <a:r>
              <a:rPr lang="en-US" dirty="0" smtClean="0"/>
              <a:t>Never</a:t>
            </a:r>
            <a:r>
              <a:rPr lang="en-US" i="1" dirty="0" smtClean="0"/>
              <a:t> </a:t>
            </a:r>
            <a:r>
              <a:rPr lang="en-US" dirty="0"/>
              <a:t>introduce a new idea in the concluding sentence.</a:t>
            </a:r>
            <a:endParaRPr lang="en-US" dirty="0" smtClean="0"/>
          </a:p>
        </p:txBody>
      </p:sp>
      <p:grpSp>
        <p:nvGrpSpPr>
          <p:cNvPr id="6" name="Group 5"/>
          <p:cNvGrpSpPr/>
          <p:nvPr/>
        </p:nvGrpSpPr>
        <p:grpSpPr>
          <a:xfrm>
            <a:off x="473912" y="5124180"/>
            <a:ext cx="10879888" cy="769441"/>
            <a:chOff x="-552754" y="5513832"/>
            <a:chExt cx="11906554" cy="769441"/>
          </a:xfrm>
        </p:grpSpPr>
        <p:sp>
          <p:nvSpPr>
            <p:cNvPr id="7" name="TextBox 6"/>
            <p:cNvSpPr txBox="1"/>
            <p:nvPr/>
          </p:nvSpPr>
          <p:spPr>
            <a:xfrm>
              <a:off x="838200" y="5513832"/>
              <a:ext cx="10515600" cy="769441"/>
            </a:xfrm>
            <a:prstGeom prst="rect">
              <a:avLst/>
            </a:prstGeom>
            <a:noFill/>
          </p:spPr>
          <p:txBody>
            <a:bodyPr wrap="square" rtlCol="0">
              <a:spAutoFit/>
            </a:bodyPr>
            <a:lstStyle/>
            <a:p>
              <a:pPr algn="ctr"/>
              <a:r>
                <a:rPr lang="en-US" sz="2200" dirty="0" smtClean="0">
                  <a:solidFill>
                    <a:schemeClr val="tx1">
                      <a:lumMod val="50000"/>
                      <a:lumOff val="50000"/>
                    </a:schemeClr>
                  </a:solidFill>
                  <a:latin typeface="Bookman Old Style" panose="02050604050505020204" pitchFamily="18" charset="0"/>
                </a:rPr>
                <a:t>In conclusion, there are many </a:t>
              </a:r>
              <a:r>
                <a:rPr lang="en-US" sz="2200" b="1" dirty="0" smtClean="0">
                  <a:solidFill>
                    <a:schemeClr val="tx1">
                      <a:lumMod val="50000"/>
                      <a:lumOff val="50000"/>
                    </a:schemeClr>
                  </a:solidFill>
                  <a:latin typeface="Bookman Old Style" panose="02050604050505020204" pitchFamily="18" charset="0"/>
                </a:rPr>
                <a:t>other legends </a:t>
              </a:r>
              <a:r>
                <a:rPr lang="en-US" sz="2200" dirty="0" smtClean="0">
                  <a:solidFill>
                    <a:schemeClr val="tx1">
                      <a:lumMod val="50000"/>
                      <a:lumOff val="50000"/>
                    </a:schemeClr>
                  </a:solidFill>
                  <a:latin typeface="Bookman Old Style" panose="02050604050505020204" pitchFamily="18" charset="0"/>
                </a:rPr>
                <a:t>like this one in Hawaii. (This is a new idea.)</a:t>
              </a:r>
              <a:endParaRPr lang="en-US" sz="2200" u="sng"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552754" y="5547923"/>
              <a:ext cx="1390954" cy="369332"/>
            </a:xfrm>
            <a:prstGeom prst="rect">
              <a:avLst/>
            </a:prstGeom>
            <a:noFill/>
          </p:spPr>
          <p:txBody>
            <a:bodyPr wrap="square" rtlCol="0">
              <a:spAutoFit/>
            </a:bodyPr>
            <a:lstStyle/>
            <a:p>
              <a:pPr algn="ctr"/>
              <a:r>
                <a:rPr lang="en-US" dirty="0" smtClean="0">
                  <a:solidFill>
                    <a:schemeClr val="accent1">
                      <a:lumMod val="50000"/>
                    </a:schemeClr>
                  </a:solidFill>
                </a:rPr>
                <a:t>INCORRECT</a:t>
              </a:r>
              <a:endParaRPr lang="en-US" dirty="0">
                <a:solidFill>
                  <a:schemeClr val="accent1">
                    <a:lumMod val="50000"/>
                  </a:schemeClr>
                </a:solidFill>
              </a:endParaRPr>
            </a:p>
          </p:txBody>
        </p:sp>
      </p:grpSp>
    </p:spTree>
    <p:extLst>
      <p:ext uri="{BB962C8B-B14F-4D97-AF65-F5344CB8AC3E}">
        <p14:creationId xmlns:p14="http://schemas.microsoft.com/office/powerpoint/2010/main" val="33687213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 Clauses</a:t>
            </a:r>
          </a:p>
        </p:txBody>
      </p:sp>
      <p:sp>
        <p:nvSpPr>
          <p:cNvPr id="5" name="Text Placeholder 4"/>
          <p:cNvSpPr>
            <a:spLocks noGrp="1"/>
          </p:cNvSpPr>
          <p:nvPr>
            <p:ph type="body" sz="quarter" idx="13"/>
          </p:nvPr>
        </p:nvSpPr>
        <p:spPr>
          <a:xfrm>
            <a:off x="838200" y="1158173"/>
            <a:ext cx="10515600" cy="5462083"/>
          </a:xfrm>
        </p:spPr>
        <p:txBody>
          <a:bodyPr>
            <a:normAutofit fontScale="92500" lnSpcReduction="20000"/>
          </a:bodyPr>
          <a:lstStyle/>
          <a:p>
            <a:pPr marL="0" indent="0">
              <a:spcBef>
                <a:spcPts val="1800"/>
              </a:spcBef>
              <a:buNone/>
            </a:pPr>
            <a:r>
              <a:rPr lang="en-US" sz="2700" dirty="0"/>
              <a:t>A question clause is a dependent noun clause that begins with a subordinator such as who, what, when, where, why, how, how much, how long, and so on. There are two possible patterns. In the first pattern, the subordinator is the subject of the clause</a:t>
            </a:r>
            <a:r>
              <a:rPr lang="en-US" sz="2700" dirty="0" smtClean="0"/>
              <a:t>.</a:t>
            </a:r>
          </a:p>
          <a:p>
            <a:pPr marL="0" indent="0">
              <a:spcBef>
                <a:spcPts val="1800"/>
              </a:spcBef>
              <a:buNone/>
            </a:pPr>
            <a:endParaRPr lang="en-US" sz="2700" dirty="0"/>
          </a:p>
          <a:p>
            <a:pPr marL="0" indent="0">
              <a:spcBef>
                <a:spcPts val="1800"/>
              </a:spcBef>
              <a:buNone/>
            </a:pPr>
            <a:r>
              <a:rPr lang="en-US" dirty="0"/>
              <a:t>In the second pattern, the subordinator is not the subject of the clause</a:t>
            </a:r>
            <a:r>
              <a:rPr lang="en-US" dirty="0" smtClean="0"/>
              <a:t>.</a:t>
            </a:r>
          </a:p>
          <a:p>
            <a:pPr marL="0" indent="0">
              <a:spcBef>
                <a:spcPts val="1800"/>
              </a:spcBef>
              <a:buNone/>
            </a:pPr>
            <a:endParaRPr lang="en-US" dirty="0"/>
          </a:p>
          <a:p>
            <a:pPr marL="0" indent="0">
              <a:spcBef>
                <a:spcPts val="1800"/>
              </a:spcBef>
              <a:buNone/>
            </a:pPr>
            <a:r>
              <a:rPr lang="en-US" dirty="0"/>
              <a:t>Notice that the word order in question clauses is statement order (subject + verb), not question order (verb + subject). Also, question clauses do not contain do, does, or did because they are not questions even though they begin with a question word</a:t>
            </a:r>
            <a:r>
              <a:rPr lang="en-US" dirty="0" smtClean="0"/>
              <a:t>.</a:t>
            </a:r>
          </a:p>
          <a:p>
            <a:pPr marL="0" indent="0">
              <a:spcBef>
                <a:spcPts val="1800"/>
              </a:spcBef>
              <a:buNone/>
            </a:pPr>
            <a:r>
              <a:rPr lang="en-US" dirty="0"/>
              <a:t>Follow the sequence of tenses rules if necessary. (If the independent clause verb is in a past tense, the verb in the noun clause should also be in a past tense.)</a:t>
            </a:r>
          </a:p>
        </p:txBody>
      </p:sp>
      <p:sp>
        <p:nvSpPr>
          <p:cNvPr id="9" name="TextBox 8"/>
          <p:cNvSpPr txBox="1"/>
          <p:nvPr/>
        </p:nvSpPr>
        <p:spPr>
          <a:xfrm>
            <a:off x="1179576" y="2376174"/>
            <a:ext cx="7772400"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police do not know </a:t>
            </a:r>
            <a:r>
              <a:rPr lang="en-US" sz="2200" b="1" spc="-20" dirty="0">
                <a:solidFill>
                  <a:schemeClr val="tx1">
                    <a:lumMod val="50000"/>
                    <a:lumOff val="50000"/>
                  </a:schemeClr>
                </a:solidFill>
                <a:latin typeface="Bookman Old Style" panose="02050604050505020204" pitchFamily="18" charset="0"/>
              </a:rPr>
              <a:t>who</a:t>
            </a:r>
            <a:r>
              <a:rPr lang="en-US" sz="2200" spc="-20" dirty="0">
                <a:solidFill>
                  <a:schemeClr val="tx1">
                    <a:lumMod val="50000"/>
                    <a:lumOff val="50000"/>
                  </a:schemeClr>
                </a:solidFill>
                <a:latin typeface="Bookman Old Style" panose="02050604050505020204" pitchFamily="18" charset="0"/>
              </a:rPr>
              <a:t> committed the robbery.</a:t>
            </a:r>
            <a:endParaRPr lang="en-US" sz="2200" b="1" spc="-20" dirty="0">
              <a:solidFill>
                <a:schemeClr val="tx1">
                  <a:lumMod val="50000"/>
                  <a:lumOff val="50000"/>
                </a:schemeClr>
              </a:solidFill>
              <a:latin typeface="Bookman Old Style" panose="02050604050505020204" pitchFamily="18" charset="0"/>
            </a:endParaRPr>
          </a:p>
        </p:txBody>
      </p:sp>
      <p:sp>
        <p:nvSpPr>
          <p:cNvPr id="6" name="TextBox 5"/>
          <p:cNvSpPr txBox="1"/>
          <p:nvPr/>
        </p:nvSpPr>
        <p:spPr>
          <a:xfrm>
            <a:off x="1179576" y="3427858"/>
            <a:ext cx="7772400"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police do not know </a:t>
            </a:r>
            <a:r>
              <a:rPr lang="en-US" sz="2200" b="1" spc="-20" dirty="0">
                <a:solidFill>
                  <a:schemeClr val="tx1">
                    <a:lumMod val="50000"/>
                    <a:lumOff val="50000"/>
                  </a:schemeClr>
                </a:solidFill>
                <a:latin typeface="Bookman Old Style" panose="02050604050505020204" pitchFamily="18" charset="0"/>
              </a:rPr>
              <a:t>when</a:t>
            </a:r>
            <a:r>
              <a:rPr lang="en-US" sz="2200" spc="-20" dirty="0">
                <a:solidFill>
                  <a:schemeClr val="tx1">
                    <a:lumMod val="50000"/>
                    <a:lumOff val="50000"/>
                  </a:schemeClr>
                </a:solidFill>
                <a:latin typeface="Bookman Old Style" panose="02050604050505020204" pitchFamily="18" charset="0"/>
              </a:rPr>
              <a:t> the robbery happened.</a:t>
            </a:r>
            <a:endParaRPr lang="en-US" sz="2200" b="1"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4237085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46851"/>
            <a:ext cx="10765536" cy="5811150"/>
          </a:xfrm>
        </p:spPr>
        <p:txBody>
          <a:bodyPr>
            <a:normAutofit fontScale="62500" lnSpcReduction="200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dirty="0"/>
              <a:t>A noun clause is a dependent clause that acts like a </a:t>
            </a:r>
            <a:r>
              <a:rPr lang="en-US" dirty="0" smtClean="0"/>
              <a:t>noun.</a:t>
            </a:r>
            <a:endParaRPr lang="en-US" dirty="0"/>
          </a:p>
          <a:p>
            <a:pPr marL="514350" indent="-514350">
              <a:lnSpc>
                <a:spcPct val="140000"/>
              </a:lnSpc>
              <a:spcBef>
                <a:spcPts val="600"/>
              </a:spcBef>
              <a:buAutoNum type="arabicPeriod"/>
            </a:pPr>
            <a:r>
              <a:rPr lang="en-US" dirty="0"/>
              <a:t>A noun clause can act as a subject, an object, or a subject complement. That clauses can also follow certain adjectives and nouns. The most common position of a noun clause is after the verb of the main (independent) </a:t>
            </a:r>
            <a:r>
              <a:rPr lang="en-US" dirty="0" smtClean="0"/>
              <a:t>clause</a:t>
            </a:r>
            <a:endParaRPr lang="en-US" dirty="0"/>
          </a:p>
          <a:p>
            <a:pPr marL="514350" indent="-514350">
              <a:lnSpc>
                <a:spcPct val="140000"/>
              </a:lnSpc>
              <a:spcBef>
                <a:spcPts val="600"/>
              </a:spcBef>
              <a:buAutoNum type="arabicPeriod"/>
            </a:pPr>
            <a:r>
              <a:rPr lang="en-US" dirty="0"/>
              <a:t>Starting a sentence with a noun clause is awkward. English speakers usually rewrite these sentences so that they begin with it and end with the noun </a:t>
            </a:r>
            <a:r>
              <a:rPr lang="en-US" dirty="0" smtClean="0"/>
              <a:t>clause.</a:t>
            </a:r>
            <a:endParaRPr lang="en-US" dirty="0"/>
          </a:p>
          <a:p>
            <a:pPr marL="514350" indent="-514350">
              <a:lnSpc>
                <a:spcPct val="140000"/>
              </a:lnSpc>
              <a:spcBef>
                <a:spcPts val="600"/>
              </a:spcBef>
              <a:buAutoNum type="arabicPeriod"/>
            </a:pPr>
            <a:r>
              <a:rPr lang="en-US" dirty="0"/>
              <a:t>Passive voice is often used in these kinds of sentences, especially in academic writing</a:t>
            </a:r>
            <a:r>
              <a:rPr lang="en-US" dirty="0" smtClean="0"/>
              <a:t>.</a:t>
            </a:r>
          </a:p>
          <a:p>
            <a:pPr marL="514350" indent="-514350">
              <a:lnSpc>
                <a:spcPct val="140000"/>
              </a:lnSpc>
              <a:spcBef>
                <a:spcPts val="600"/>
              </a:spcBef>
              <a:buAutoNum type="arabicPeriod"/>
            </a:pPr>
            <a:r>
              <a:rPr lang="en-US" dirty="0"/>
              <a:t>When a noun clause reports what someone asked or said, you must follow the sequence of tenses rules for reported </a:t>
            </a:r>
            <a:r>
              <a:rPr lang="en-US" dirty="0" smtClean="0"/>
              <a:t>speech.</a:t>
            </a:r>
          </a:p>
          <a:p>
            <a:pPr marL="514350" indent="-514350">
              <a:lnSpc>
                <a:spcPct val="140000"/>
              </a:lnSpc>
              <a:spcBef>
                <a:spcPts val="600"/>
              </a:spcBef>
              <a:buAutoNum type="arabicPeriod"/>
            </a:pPr>
            <a:r>
              <a:rPr lang="en-US" dirty="0"/>
              <a:t>Following verbs and adjectives indicating urgency, advisability, necessity, and desirability, use the base form of the verb in the noun clause. This kind of noun clause is called a subjunctive noun clause</a:t>
            </a:r>
            <a:r>
              <a:rPr lang="en-US" dirty="0" smtClean="0"/>
              <a:t>.</a:t>
            </a:r>
          </a:p>
          <a:p>
            <a:pPr marL="514350" indent="-514350">
              <a:lnSpc>
                <a:spcPct val="140000"/>
              </a:lnSpc>
              <a:spcBef>
                <a:spcPts val="600"/>
              </a:spcBef>
              <a:buAutoNum type="arabicPeriod"/>
            </a:pPr>
            <a:r>
              <a:rPr lang="en-US" dirty="0"/>
              <a:t>Noun clauses use statement word order even when they begin with a question word. They also do not contain do, does, or did because they are not questions</a:t>
            </a:r>
            <a:r>
              <a:rPr lang="en-US" dirty="0" smtClean="0"/>
              <a:t>.</a:t>
            </a:r>
          </a:p>
          <a:p>
            <a:pPr marL="514350" indent="-514350">
              <a:lnSpc>
                <a:spcPct val="140000"/>
              </a:lnSpc>
              <a:spcBef>
                <a:spcPts val="600"/>
              </a:spcBef>
              <a:buAutoNum type="arabicPeriod"/>
            </a:pPr>
            <a:r>
              <a:rPr lang="en-US" dirty="0"/>
              <a:t>Commas are not used with noun clauses.</a:t>
            </a:r>
            <a:endParaRPr lang="en-US" dirty="0" smtClean="0"/>
          </a:p>
        </p:txBody>
      </p:sp>
    </p:spTree>
    <p:extLst>
      <p:ext uri="{BB962C8B-B14F-4D97-AF65-F5344CB8AC3E}">
        <p14:creationId xmlns:p14="http://schemas.microsoft.com/office/powerpoint/2010/main" val="11879919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3960" y="1152134"/>
            <a:ext cx="9784080" cy="5506775"/>
          </a:xfrm>
          <a:prstGeom prst="rect">
            <a:avLst/>
          </a:prstGeom>
        </p:spPr>
      </p:pic>
    </p:spTree>
    <p:extLst>
      <p:ext uri="{BB962C8B-B14F-4D97-AF65-F5344CB8AC3E}">
        <p14:creationId xmlns:p14="http://schemas.microsoft.com/office/powerpoint/2010/main" val="24111163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13</a:t>
            </a:r>
            <a:endParaRPr lang="en-US" dirty="0"/>
          </a:p>
        </p:txBody>
      </p:sp>
      <p:sp>
        <p:nvSpPr>
          <p:cNvPr id="3" name="Subtitle 2"/>
          <p:cNvSpPr>
            <a:spLocks noGrp="1"/>
          </p:cNvSpPr>
          <p:nvPr>
            <p:ph type="subTitle" idx="1"/>
          </p:nvPr>
        </p:nvSpPr>
        <p:spPr/>
        <p:txBody>
          <a:bodyPr/>
          <a:lstStyle/>
          <a:p>
            <a:r>
              <a:rPr lang="en-US" b="1" dirty="0" smtClean="0"/>
              <a:t>Adverb </a:t>
            </a:r>
            <a:r>
              <a:rPr lang="en-US" b="1" dirty="0"/>
              <a:t>Clauses</a:t>
            </a:r>
            <a:endParaRPr lang="en-US" dirty="0"/>
          </a:p>
        </p:txBody>
      </p:sp>
    </p:spTree>
    <p:extLst>
      <p:ext uri="{BB962C8B-B14F-4D97-AF65-F5344CB8AC3E}">
        <p14:creationId xmlns:p14="http://schemas.microsoft.com/office/powerpoint/2010/main" val="27159049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1359341"/>
            <a:ext cx="10515600" cy="3139507"/>
          </a:xfrm>
        </p:spPr>
        <p:txBody>
          <a:bodyPr>
            <a:normAutofit/>
          </a:bodyPr>
          <a:lstStyle/>
          <a:p>
            <a:pPr marL="0" indent="0">
              <a:buNone/>
            </a:pPr>
            <a:r>
              <a:rPr lang="en-US" dirty="0"/>
              <a:t>	An adverb clause is a dependent clause that functions as an adverb. It can tell when, where, why, how, how long, </a:t>
            </a:r>
            <a:r>
              <a:rPr lang="en-US" dirty="0" smtClean="0"/>
              <a:t>how far</a:t>
            </a:r>
            <a:r>
              <a:rPr lang="en-US" dirty="0"/>
              <a:t>, how often, </a:t>
            </a:r>
            <a:r>
              <a:rPr lang="en-US" dirty="0" smtClean="0"/>
              <a:t>and for what purpose </a:t>
            </a:r>
            <a:r>
              <a:rPr lang="en-US" dirty="0"/>
              <a:t>something happened. An adverb clause can also express a </a:t>
            </a:r>
            <a:r>
              <a:rPr lang="en-US" dirty="0" smtClean="0"/>
              <a:t>contrast. An </a:t>
            </a:r>
            <a:r>
              <a:rPr lang="en-US" dirty="0"/>
              <a:t>adverb clause always begins with a subordinating conjunction that expresses the relationship between the adverb clause and the independent clause..</a:t>
            </a:r>
            <a:endParaRPr lang="en-US" dirty="0" smtClean="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3939020"/>
            <a:ext cx="10058400" cy="2447562"/>
          </a:xfrm>
          <a:prstGeom prst="rect">
            <a:avLst/>
          </a:prstGeom>
        </p:spPr>
      </p:pic>
    </p:spTree>
    <p:extLst>
      <p:ext uri="{BB962C8B-B14F-4D97-AF65-F5344CB8AC3E}">
        <p14:creationId xmlns:p14="http://schemas.microsoft.com/office/powerpoint/2010/main" val="25219361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Punctuation of Adverb Clauses</a:t>
            </a:r>
          </a:p>
        </p:txBody>
      </p:sp>
      <p:sp>
        <p:nvSpPr>
          <p:cNvPr id="5" name="Text Placeholder 4"/>
          <p:cNvSpPr>
            <a:spLocks noGrp="1"/>
          </p:cNvSpPr>
          <p:nvPr>
            <p:ph type="body" sz="quarter" idx="13"/>
          </p:nvPr>
        </p:nvSpPr>
        <p:spPr>
          <a:xfrm>
            <a:off x="838200" y="1158173"/>
            <a:ext cx="10515600" cy="1841059"/>
          </a:xfrm>
        </p:spPr>
        <p:txBody>
          <a:bodyPr>
            <a:normAutofit/>
          </a:bodyPr>
          <a:lstStyle/>
          <a:p>
            <a:pPr marL="0" indent="0">
              <a:spcBef>
                <a:spcPts val="1800"/>
              </a:spcBef>
              <a:buNone/>
            </a:pPr>
            <a:r>
              <a:rPr lang="en-US" sz="2700" dirty="0"/>
              <a:t>The punctuation of an adverb clause depends on the order of the clauses. When an adverb clause comes first in a sentence, put a comma after it. When an adverb clause follows an independent clause, do not separate the clauses with a comma.</a:t>
            </a:r>
            <a:endParaRPr lang="en-US" dirty="0"/>
          </a:p>
        </p:txBody>
      </p:sp>
      <p:sp>
        <p:nvSpPr>
          <p:cNvPr id="11" name="TextBox 10"/>
          <p:cNvSpPr txBox="1"/>
          <p:nvPr/>
        </p:nvSpPr>
        <p:spPr>
          <a:xfrm>
            <a:off x="1014984" y="4048327"/>
            <a:ext cx="5440680" cy="400110"/>
          </a:xfrm>
          <a:prstGeom prst="rect">
            <a:avLst/>
          </a:prstGeom>
          <a:noFill/>
        </p:spPr>
        <p:txBody>
          <a:bodyPr wrap="square" rtlCol="0">
            <a:spAutoFit/>
          </a:bodyPr>
          <a:lstStyle/>
          <a:p>
            <a:pPr>
              <a:spcBef>
                <a:spcPts val="1200"/>
              </a:spcBef>
              <a:spcAft>
                <a:spcPts val="1200"/>
              </a:spcAft>
            </a:pPr>
            <a:r>
              <a:rPr lang="en-US" sz="2000" b="1" spc="-20" dirty="0">
                <a:solidFill>
                  <a:schemeClr val="tx1">
                    <a:lumMod val="50000"/>
                    <a:lumOff val="50000"/>
                  </a:schemeClr>
                </a:solidFill>
                <a:latin typeface="Bookman Old Style" panose="02050604050505020204" pitchFamily="18" charset="0"/>
              </a:rPr>
              <a:t>Because humans are curious animals</a:t>
            </a:r>
            <a:r>
              <a:rPr lang="en-US" sz="2000" b="1" u="sng" spc="-20" dirty="0">
                <a:solidFill>
                  <a:schemeClr val="tx1">
                    <a:lumMod val="50000"/>
                    <a:lumOff val="50000"/>
                  </a:schemeClr>
                </a:solidFill>
                <a:latin typeface="Bookman Old Style" panose="02050604050505020204" pitchFamily="18" charset="0"/>
              </a:rPr>
              <a:t>,</a:t>
            </a:r>
          </a:p>
        </p:txBody>
      </p:sp>
      <p:sp>
        <p:nvSpPr>
          <p:cNvPr id="12" name="Rectangle 11"/>
          <p:cNvSpPr/>
          <p:nvPr/>
        </p:nvSpPr>
        <p:spPr>
          <a:xfrm>
            <a:off x="2831487" y="3483864"/>
            <a:ext cx="1807674" cy="430887"/>
          </a:xfrm>
          <a:prstGeom prst="rect">
            <a:avLst/>
          </a:prstGeom>
        </p:spPr>
        <p:txBody>
          <a:bodyPr wrap="none">
            <a:spAutoFit/>
          </a:bodyPr>
          <a:lstStyle/>
          <a:p>
            <a:r>
              <a:rPr lang="en-US" dirty="0" smtClean="0">
                <a:solidFill>
                  <a:srgbClr val="5B9BD5">
                    <a:lumMod val="50000"/>
                  </a:srgbClr>
                </a:solidFill>
              </a:rPr>
              <a:t>ADVERB CLAUSE</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
        <p:nvSpPr>
          <p:cNvPr id="13" name="TextBox 12"/>
          <p:cNvSpPr txBox="1"/>
          <p:nvPr/>
        </p:nvSpPr>
        <p:spPr>
          <a:xfrm>
            <a:off x="6527548" y="4048327"/>
            <a:ext cx="4826252" cy="400110"/>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they constantly explore their world.</a:t>
            </a:r>
          </a:p>
        </p:txBody>
      </p:sp>
      <p:sp>
        <p:nvSpPr>
          <p:cNvPr id="8" name="Rectangle 7"/>
          <p:cNvSpPr/>
          <p:nvPr/>
        </p:nvSpPr>
        <p:spPr>
          <a:xfrm>
            <a:off x="7784940" y="3483864"/>
            <a:ext cx="2311467" cy="369332"/>
          </a:xfrm>
          <a:prstGeom prst="rect">
            <a:avLst/>
          </a:prstGeom>
        </p:spPr>
        <p:txBody>
          <a:bodyPr wrap="none">
            <a:spAutoFit/>
          </a:bodyPr>
          <a:lstStyle/>
          <a:p>
            <a:r>
              <a:rPr lang="en-US" dirty="0">
                <a:solidFill>
                  <a:srgbClr val="5B9BD5">
                    <a:lumMod val="50000"/>
                  </a:srgbClr>
                </a:solidFill>
              </a:rPr>
              <a:t>INDEPENDENT CLAUSE</a:t>
            </a:r>
            <a:endParaRPr lang="en-US" dirty="0"/>
          </a:p>
        </p:txBody>
      </p:sp>
      <p:sp>
        <p:nvSpPr>
          <p:cNvPr id="9" name="TextBox 8"/>
          <p:cNvSpPr txBox="1"/>
          <p:nvPr/>
        </p:nvSpPr>
        <p:spPr>
          <a:xfrm>
            <a:off x="1014984" y="5528309"/>
            <a:ext cx="5440680" cy="400110"/>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Humans constantly explore their world</a:t>
            </a:r>
          </a:p>
        </p:txBody>
      </p:sp>
      <p:sp>
        <p:nvSpPr>
          <p:cNvPr id="15" name="TextBox 14"/>
          <p:cNvSpPr txBox="1"/>
          <p:nvPr/>
        </p:nvSpPr>
        <p:spPr>
          <a:xfrm>
            <a:off x="6527548" y="5528309"/>
            <a:ext cx="4826252" cy="400110"/>
          </a:xfrm>
          <a:prstGeom prst="rect">
            <a:avLst/>
          </a:prstGeom>
          <a:noFill/>
        </p:spPr>
        <p:txBody>
          <a:bodyPr wrap="square" rtlCol="0">
            <a:spAutoFit/>
          </a:bodyPr>
          <a:lstStyle/>
          <a:p>
            <a:pPr>
              <a:spcBef>
                <a:spcPts val="1200"/>
              </a:spcBef>
              <a:spcAft>
                <a:spcPts val="1200"/>
              </a:spcAft>
            </a:pPr>
            <a:r>
              <a:rPr lang="en-US" sz="2000" b="1" spc="-20" dirty="0">
                <a:solidFill>
                  <a:schemeClr val="tx1">
                    <a:lumMod val="50000"/>
                    <a:lumOff val="50000"/>
                  </a:schemeClr>
                </a:solidFill>
                <a:latin typeface="Bookman Old Style" panose="02050604050505020204" pitchFamily="18" charset="0"/>
              </a:rPr>
              <a:t>because they are curious animals.</a:t>
            </a:r>
          </a:p>
        </p:txBody>
      </p:sp>
      <p:sp>
        <p:nvSpPr>
          <p:cNvPr id="17" name="Rectangle 16"/>
          <p:cNvSpPr/>
          <p:nvPr/>
        </p:nvSpPr>
        <p:spPr>
          <a:xfrm>
            <a:off x="2579590" y="4963846"/>
            <a:ext cx="2311467" cy="369332"/>
          </a:xfrm>
          <a:prstGeom prst="rect">
            <a:avLst/>
          </a:prstGeom>
        </p:spPr>
        <p:txBody>
          <a:bodyPr wrap="none">
            <a:spAutoFit/>
          </a:bodyPr>
          <a:lstStyle/>
          <a:p>
            <a:r>
              <a:rPr lang="en-US" dirty="0">
                <a:solidFill>
                  <a:srgbClr val="5B9BD5">
                    <a:lumMod val="50000"/>
                  </a:srgbClr>
                </a:solidFill>
              </a:rPr>
              <a:t>INDEPENDENT CLAUSE</a:t>
            </a:r>
            <a:endParaRPr lang="en-US" dirty="0"/>
          </a:p>
        </p:txBody>
      </p:sp>
      <p:sp>
        <p:nvSpPr>
          <p:cNvPr id="18" name="Rectangle 17"/>
          <p:cNvSpPr/>
          <p:nvPr/>
        </p:nvSpPr>
        <p:spPr>
          <a:xfrm>
            <a:off x="8036836" y="4902291"/>
            <a:ext cx="1807674" cy="430887"/>
          </a:xfrm>
          <a:prstGeom prst="rect">
            <a:avLst/>
          </a:prstGeom>
        </p:spPr>
        <p:txBody>
          <a:bodyPr wrap="none">
            <a:spAutoFit/>
          </a:bodyPr>
          <a:lstStyle/>
          <a:p>
            <a:r>
              <a:rPr lang="en-US" dirty="0" smtClean="0">
                <a:solidFill>
                  <a:srgbClr val="5B9BD5">
                    <a:lumMod val="50000"/>
                  </a:srgbClr>
                </a:solidFill>
              </a:rPr>
              <a:t>ADVERB CLAUSE</a:t>
            </a:r>
            <a:r>
              <a:rPr lang="en-US" sz="2200" spc="-20" dirty="0" smtClean="0">
                <a:solidFill>
                  <a:schemeClr val="tx1">
                    <a:lumMod val="50000"/>
                    <a:lumOff val="50000"/>
                  </a:schemeClr>
                </a:solidFill>
                <a:latin typeface="Bookman Old Style" panose="02050604050505020204" pitchFamily="18" charset="0"/>
              </a:rPr>
              <a:t> </a:t>
            </a:r>
            <a:endParaRPr lang="en-US" dirty="0"/>
          </a:p>
        </p:txBody>
      </p:sp>
    </p:spTree>
    <p:extLst>
      <p:ext uri="{BB962C8B-B14F-4D97-AF65-F5344CB8AC3E}">
        <p14:creationId xmlns:p14="http://schemas.microsoft.com/office/powerpoint/2010/main" val="23359431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An adverb time clause tells when the action described in the independent clause took place. The action in a time clause can occur at the same time or at a different </a:t>
            </a:r>
            <a:r>
              <a:rPr lang="en-US" sz="2500" dirty="0" smtClean="0"/>
              <a:t>time. A </a:t>
            </a:r>
            <a:r>
              <a:rPr lang="en-US" sz="2500" dirty="0"/>
              <a:t>time clause can come before or after an independent clause.</a:t>
            </a:r>
            <a:endParaRPr lang="en-US" sz="2500" dirty="0" smtClean="0"/>
          </a:p>
          <a:p>
            <a:pPr marL="0" indent="0">
              <a:buNone/>
            </a:pPr>
            <a:endParaRPr lang="en-US"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6720" y="2441447"/>
            <a:ext cx="11338560" cy="4010961"/>
          </a:xfrm>
          <a:prstGeom prst="rect">
            <a:avLst/>
          </a:prstGeom>
        </p:spPr>
      </p:pic>
    </p:spTree>
    <p:extLst>
      <p:ext uri="{BB962C8B-B14F-4D97-AF65-F5344CB8AC3E}">
        <p14:creationId xmlns:p14="http://schemas.microsoft.com/office/powerpoint/2010/main" val="32781187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Place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An adverb place clause tells where the action described by the main verb took place. The subordinators </a:t>
            </a:r>
            <a:r>
              <a:rPr lang="en-US" sz="2500" dirty="0" smtClean="0"/>
              <a:t>wherever; </a:t>
            </a:r>
            <a:r>
              <a:rPr lang="en-US" sz="2500" dirty="0"/>
              <a:t>everywhere, and anywhere are similar in meaning and are interchangeable. You can begin a sentence with wherever, everywhere, and anywhere clauses, but usually not with a where clause</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3216156"/>
            <a:ext cx="10058400" cy="2657340"/>
          </a:xfrm>
          <a:prstGeom prst="rect">
            <a:avLst/>
          </a:prstGeom>
        </p:spPr>
      </p:pic>
    </p:spTree>
    <p:extLst>
      <p:ext uri="{BB962C8B-B14F-4D97-AF65-F5344CB8AC3E}">
        <p14:creationId xmlns:p14="http://schemas.microsoft.com/office/powerpoint/2010/main" val="14814380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Distance, </a:t>
            </a:r>
            <a:r>
              <a:rPr lang="en-US" dirty="0" smtClean="0"/>
              <a:t>Frequency, </a:t>
            </a:r>
            <a:r>
              <a:rPr lang="en-US" dirty="0"/>
              <a:t>and Manner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400" dirty="0"/>
              <a:t>Adverb clauses of distance answer the question "How far?" Adverb clauses of frequency answer the question "How often?" Adverb clauses of manner answer the question "How?" Distance, frequency, and most (but not all) manner clauses follow the independent clause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1120" y="2614080"/>
            <a:ext cx="9509760" cy="4012437"/>
          </a:xfrm>
          <a:prstGeom prst="rect">
            <a:avLst/>
          </a:prstGeom>
        </p:spPr>
      </p:pic>
    </p:spTree>
    <p:extLst>
      <p:ext uri="{BB962C8B-B14F-4D97-AF65-F5344CB8AC3E}">
        <p14:creationId xmlns:p14="http://schemas.microsoft.com/office/powerpoint/2010/main" val="15790568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Distance, </a:t>
            </a:r>
            <a:r>
              <a:rPr lang="en-US" dirty="0" smtClean="0"/>
              <a:t>Frequency, </a:t>
            </a:r>
            <a:r>
              <a:rPr lang="en-US" dirty="0"/>
              <a:t>and Manner Clauses</a:t>
            </a:r>
          </a:p>
        </p:txBody>
      </p:sp>
      <p:sp>
        <p:nvSpPr>
          <p:cNvPr id="5" name="Text Placeholder 4"/>
          <p:cNvSpPr>
            <a:spLocks noGrp="1"/>
          </p:cNvSpPr>
          <p:nvPr>
            <p:ph type="body" sz="quarter" idx="13"/>
          </p:nvPr>
        </p:nvSpPr>
        <p:spPr>
          <a:xfrm>
            <a:off x="838200" y="1158173"/>
            <a:ext cx="10515600" cy="5206051"/>
          </a:xfrm>
        </p:spPr>
        <p:txBody>
          <a:bodyPr>
            <a:normAutofit/>
          </a:bodyPr>
          <a:lstStyle/>
          <a:p>
            <a:pPr marL="0" indent="0">
              <a:spcBef>
                <a:spcPts val="1800"/>
              </a:spcBef>
              <a:buNone/>
            </a:pPr>
            <a:r>
              <a:rPr lang="en-US" b="1" dirty="0"/>
              <a:t>Notes</a:t>
            </a:r>
            <a:endParaRPr lang="en-US" sz="2400" b="1" dirty="0" smtClean="0"/>
          </a:p>
          <a:p>
            <a:pPr marL="457200" indent="-457200">
              <a:spcBef>
                <a:spcPts val="1800"/>
              </a:spcBef>
              <a:buFont typeface="+mj-lt"/>
              <a:buAutoNum type="arabicPeriod"/>
            </a:pPr>
            <a:r>
              <a:rPr lang="en-US" sz="2400" dirty="0" smtClean="0"/>
              <a:t>In </a:t>
            </a:r>
            <a:r>
              <a:rPr lang="en-US" sz="2400" dirty="0"/>
              <a:t>informal spoken English, people often use like in place of as if and as though. Like is not correct in formal written English, so use only as if and as though in your writing</a:t>
            </a:r>
            <a:r>
              <a:rPr lang="en-US" sz="2400" dirty="0" smtClean="0"/>
              <a:t>.</a:t>
            </a:r>
          </a:p>
          <a:p>
            <a:pPr marL="457200" indent="-457200">
              <a:spcBef>
                <a:spcPts val="1800"/>
              </a:spcBef>
              <a:buFont typeface="+mj-lt"/>
              <a:buAutoNum type="arabicPeriod"/>
            </a:pPr>
            <a:endParaRPr lang="en-US" sz="2400" dirty="0"/>
          </a:p>
          <a:p>
            <a:pPr marL="457200" indent="-457200">
              <a:spcBef>
                <a:spcPts val="1800"/>
              </a:spcBef>
              <a:buFont typeface="+mj-lt"/>
              <a:buAutoNum type="arabicPeriod"/>
            </a:pPr>
            <a:endParaRPr lang="en-US" sz="2400" dirty="0" smtClean="0"/>
          </a:p>
          <a:p>
            <a:pPr marL="457200" indent="-457200">
              <a:spcBef>
                <a:spcPts val="1800"/>
              </a:spcBef>
              <a:buFont typeface="+mj-lt"/>
              <a:buAutoNum type="arabicPeriod"/>
            </a:pPr>
            <a:r>
              <a:rPr lang="en-US" sz="2400" dirty="0"/>
              <a:t>In very formal written English, the verb takes the same form as it does in conditional clauses when the information in the as if/as though clause is untrue (or probably untrue). However, many English speakers use normal verb forms in this </a:t>
            </a:r>
            <a:r>
              <a:rPr lang="en-US" sz="2400" dirty="0" smtClean="0"/>
              <a:t>situation</a:t>
            </a:r>
            <a:r>
              <a:rPr lang="en-US" sz="2400" dirty="0"/>
              <a:t>.</a:t>
            </a:r>
            <a:endParaRPr lang="en-US" sz="2400" dirty="0" smtClean="0"/>
          </a:p>
        </p:txBody>
      </p:sp>
      <p:sp>
        <p:nvSpPr>
          <p:cNvPr id="8" name="TextBox 7"/>
          <p:cNvSpPr txBox="1"/>
          <p:nvPr/>
        </p:nvSpPr>
        <p:spPr>
          <a:xfrm>
            <a:off x="1298448" y="2952246"/>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FORMAL</a:t>
            </a:r>
            <a:r>
              <a:rPr lang="en-US" sz="2200" spc="-20" dirty="0">
                <a:solidFill>
                  <a:schemeClr val="tx1">
                    <a:lumMod val="50000"/>
                    <a:lumOff val="50000"/>
                  </a:schemeClr>
                </a:solidFill>
                <a:latin typeface="Bookman Old Style" panose="02050604050505020204" pitchFamily="18" charset="0"/>
              </a:rPr>
              <a:t>] It looks as if it is going to rain.</a:t>
            </a:r>
          </a:p>
        </p:txBody>
      </p:sp>
      <p:sp>
        <p:nvSpPr>
          <p:cNvPr id="9" name="TextBox 8"/>
          <p:cNvSpPr txBox="1"/>
          <p:nvPr/>
        </p:nvSpPr>
        <p:spPr>
          <a:xfrm>
            <a:off x="1298448" y="3442587"/>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INFORMAL</a:t>
            </a:r>
            <a:r>
              <a:rPr lang="en-US" sz="2200" spc="-20" dirty="0">
                <a:solidFill>
                  <a:schemeClr val="tx1">
                    <a:lumMod val="50000"/>
                    <a:lumOff val="50000"/>
                  </a:schemeClr>
                </a:solidFill>
                <a:latin typeface="Bookman Old Style" panose="02050604050505020204" pitchFamily="18" charset="0"/>
              </a:rPr>
              <a:t>] It looks like it is going to rain.</a:t>
            </a:r>
          </a:p>
        </p:txBody>
      </p:sp>
      <p:sp>
        <p:nvSpPr>
          <p:cNvPr id="10" name="TextBox 9"/>
          <p:cNvSpPr txBox="1"/>
          <p:nvPr/>
        </p:nvSpPr>
        <p:spPr>
          <a:xfrm>
            <a:off x="1298448" y="5594862"/>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FORMAL</a:t>
            </a:r>
            <a:r>
              <a:rPr lang="en-US" sz="2200" spc="-20" dirty="0">
                <a:solidFill>
                  <a:schemeClr val="tx1">
                    <a:lumMod val="50000"/>
                    <a:lumOff val="50000"/>
                  </a:schemeClr>
                </a:solidFill>
                <a:latin typeface="Bookman Old Style" panose="02050604050505020204" pitchFamily="18" charset="0"/>
              </a:rPr>
              <a:t>] John acts as if he were the Prince of Wales.</a:t>
            </a:r>
          </a:p>
        </p:txBody>
      </p:sp>
      <p:sp>
        <p:nvSpPr>
          <p:cNvPr id="11" name="TextBox 10"/>
          <p:cNvSpPr txBox="1"/>
          <p:nvPr/>
        </p:nvSpPr>
        <p:spPr>
          <a:xfrm>
            <a:off x="1298448" y="6076059"/>
            <a:ext cx="7406640" cy="430887"/>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INFORMAL</a:t>
            </a:r>
            <a:r>
              <a:rPr lang="en-US" sz="2200" spc="-20" dirty="0">
                <a:solidFill>
                  <a:schemeClr val="tx1">
                    <a:lumMod val="50000"/>
                    <a:lumOff val="50000"/>
                  </a:schemeClr>
                </a:solidFill>
                <a:latin typeface="Bookman Old Style" panose="02050604050505020204" pitchFamily="18" charset="0"/>
              </a:rPr>
              <a:t>] John acts as if he is the Prince of Wales.</a:t>
            </a:r>
          </a:p>
        </p:txBody>
      </p:sp>
    </p:spTree>
    <p:extLst>
      <p:ext uri="{BB962C8B-B14F-4D97-AF65-F5344CB8AC3E}">
        <p14:creationId xmlns:p14="http://schemas.microsoft.com/office/powerpoint/2010/main" val="1774932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38200" y="1249613"/>
            <a:ext cx="10515600" cy="5526091"/>
          </a:xfrm>
        </p:spPr>
        <p:txBody>
          <a:bodyPr>
            <a:normAutofit/>
          </a:bodyPr>
          <a:lstStyle/>
          <a:p>
            <a:pPr marL="0" indent="0">
              <a:spcAft>
                <a:spcPts val="2400"/>
              </a:spcAft>
              <a:buNone/>
            </a:pPr>
            <a:r>
              <a:rPr lang="en-US" dirty="0"/>
              <a:t>These are the important points covered in this chapter:</a:t>
            </a:r>
          </a:p>
          <a:p>
            <a:pPr marL="914400" lvl="1" indent="-457200">
              <a:buFont typeface="+mj-lt"/>
              <a:buAutoNum type="arabicPeriod"/>
            </a:pPr>
            <a:r>
              <a:rPr lang="en-US" dirty="0" smtClean="0"/>
              <a:t>A </a:t>
            </a:r>
            <a:r>
              <a:rPr lang="en-US" dirty="0"/>
              <a:t>good topic sentence</a:t>
            </a:r>
          </a:p>
          <a:p>
            <a:pPr lvl="2"/>
            <a:r>
              <a:rPr lang="en-US" dirty="0" smtClean="0"/>
              <a:t>is </a:t>
            </a:r>
            <a:r>
              <a:rPr lang="en-US" dirty="0"/>
              <a:t>a complete sentence with a subject, a verb, and a controlling idea.</a:t>
            </a:r>
          </a:p>
          <a:p>
            <a:pPr lvl="2"/>
            <a:r>
              <a:rPr lang="en-US" dirty="0" smtClean="0"/>
              <a:t>is </a:t>
            </a:r>
            <a:r>
              <a:rPr lang="en-US" dirty="0"/>
              <a:t>neither too general nor too specific. It clearly states the main idea </a:t>
            </a:r>
            <a:r>
              <a:rPr lang="en-US" dirty="0" smtClean="0"/>
              <a:t>of the </a:t>
            </a:r>
            <a:r>
              <a:rPr lang="en-US" dirty="0"/>
              <a:t>paragraph but does not include specific details.</a:t>
            </a:r>
          </a:p>
          <a:p>
            <a:pPr lvl="2"/>
            <a:r>
              <a:rPr lang="en-US" dirty="0" smtClean="0"/>
              <a:t>is </a:t>
            </a:r>
            <a:r>
              <a:rPr lang="en-US" dirty="0"/>
              <a:t>usually the first sentence in the paragraph.</a:t>
            </a:r>
          </a:p>
          <a:p>
            <a:pPr marL="914400" lvl="1" indent="-457200">
              <a:buFont typeface="+mj-lt"/>
              <a:buAutoNum type="arabicPeriod"/>
            </a:pPr>
            <a:r>
              <a:rPr lang="en-US" dirty="0" smtClean="0"/>
              <a:t>Good </a:t>
            </a:r>
            <a:r>
              <a:rPr lang="en-US" dirty="0"/>
              <a:t>supporting sentences</a:t>
            </a:r>
          </a:p>
          <a:p>
            <a:pPr lvl="2"/>
            <a:r>
              <a:rPr lang="en-US" dirty="0" smtClean="0"/>
              <a:t>explain </a:t>
            </a:r>
            <a:r>
              <a:rPr lang="en-US" dirty="0"/>
              <a:t>or prove the topic sentence.</a:t>
            </a:r>
          </a:p>
          <a:p>
            <a:pPr lvl="2"/>
            <a:r>
              <a:rPr lang="en-US" dirty="0" smtClean="0"/>
              <a:t>are </a:t>
            </a:r>
            <a:r>
              <a:rPr lang="en-US" dirty="0"/>
              <a:t>specific and factual.</a:t>
            </a:r>
          </a:p>
          <a:p>
            <a:pPr lvl="2"/>
            <a:r>
              <a:rPr lang="en-US" dirty="0" smtClean="0"/>
              <a:t>can </a:t>
            </a:r>
            <a:r>
              <a:rPr lang="en-US" dirty="0"/>
              <a:t>be examples, statistics, or quotations.</a:t>
            </a:r>
          </a:p>
          <a:p>
            <a:pPr marL="914400" lvl="1" indent="-457200">
              <a:buFont typeface="+mj-lt"/>
              <a:buAutoNum type="arabicPeriod"/>
            </a:pPr>
            <a:r>
              <a:rPr lang="en-US" dirty="0" smtClean="0"/>
              <a:t>A </a:t>
            </a:r>
            <a:r>
              <a:rPr lang="en-US" dirty="0"/>
              <a:t>good concluding sentence</a:t>
            </a:r>
          </a:p>
          <a:p>
            <a:pPr lvl="2"/>
            <a:r>
              <a:rPr lang="en-US" dirty="0" smtClean="0"/>
              <a:t>signals </a:t>
            </a:r>
            <a:r>
              <a:rPr lang="en-US" dirty="0"/>
              <a:t>the end of the paragraph.</a:t>
            </a:r>
          </a:p>
          <a:p>
            <a:pPr lvl="2"/>
            <a:r>
              <a:rPr lang="en-US" dirty="0" smtClean="0"/>
              <a:t>summarizes </a:t>
            </a:r>
            <a:r>
              <a:rPr lang="en-US" dirty="0"/>
              <a:t>the important points briefly or restates the topic sentence</a:t>
            </a:r>
          </a:p>
          <a:p>
            <a:pPr lvl="2"/>
            <a:r>
              <a:rPr lang="en-US" dirty="0"/>
              <a:t>in different words.</a:t>
            </a:r>
            <a:endParaRPr lang="en-US" dirty="0" smtClean="0"/>
          </a:p>
        </p:txBody>
      </p:sp>
    </p:spTree>
    <p:extLst>
      <p:ext uri="{BB962C8B-B14F-4D97-AF65-F5344CB8AC3E}">
        <p14:creationId xmlns:p14="http://schemas.microsoft.com/office/powerpoint/2010/main" val="31455141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Reason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An adverb reason clause answers the question "Why?" A reason clause can come before or after the independent clause in a sentence</a:t>
            </a:r>
            <a:r>
              <a:rPr lang="en-US" sz="2500" dirty="0" smtClean="0"/>
              <a:t>.</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360" y="2629301"/>
            <a:ext cx="10241280" cy="2802877"/>
          </a:xfrm>
          <a:prstGeom prst="rect">
            <a:avLst/>
          </a:prstGeom>
        </p:spPr>
      </p:pic>
    </p:spTree>
    <p:extLst>
      <p:ext uri="{BB962C8B-B14F-4D97-AF65-F5344CB8AC3E}">
        <p14:creationId xmlns:p14="http://schemas.microsoft.com/office/powerpoint/2010/main" val="28558360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An adverb result clause expresses the effect or consequence of the information in the independent clause. A result clause follows the independent clause in a sentence.</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240" y="2629301"/>
            <a:ext cx="9875520" cy="3570729"/>
          </a:xfrm>
          <a:prstGeom prst="rect">
            <a:avLst/>
          </a:prstGeom>
        </p:spPr>
      </p:pic>
    </p:spTree>
    <p:extLst>
      <p:ext uri="{BB962C8B-B14F-4D97-AF65-F5344CB8AC3E}">
        <p14:creationId xmlns:p14="http://schemas.microsoft.com/office/powerpoint/2010/main" val="3525415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Purpose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An adverb purpose clause states the purpose of the action in the independent clause. A purpose normally follows the independent clause, but you may put it at the beginning of a sentence if you want to especially emphasize </a:t>
            </a:r>
            <a:r>
              <a:rPr lang="en-US" sz="2500" dirty="0" smtClean="0"/>
              <a:t>it.</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382633"/>
            <a:ext cx="10058400" cy="1726505"/>
          </a:xfrm>
          <a:prstGeom prst="rect">
            <a:avLst/>
          </a:prstGeom>
        </p:spPr>
      </p:pic>
      <p:sp>
        <p:nvSpPr>
          <p:cNvPr id="6" name="Text Placeholder 4"/>
          <p:cNvSpPr txBox="1">
            <a:spLocks/>
          </p:cNvSpPr>
          <p:nvPr/>
        </p:nvSpPr>
        <p:spPr>
          <a:xfrm>
            <a:off x="838200" y="4338184"/>
            <a:ext cx="10515600" cy="2519816"/>
          </a:xfrm>
          <a:prstGeom prst="rect">
            <a:avLst/>
          </a:prstGeom>
        </p:spPr>
        <p:txBody>
          <a:bodyPr vert="horz" lIns="91440" tIns="45720" rIns="91440" bIns="45720" rtlCol="0">
            <a:normAutofit fontScale="85000" lnSpcReduction="20000"/>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b="1" dirty="0" smtClean="0"/>
              <a:t>Notes</a:t>
            </a:r>
            <a:endParaRPr lang="en-US" sz="2400" b="1" dirty="0" smtClean="0"/>
          </a:p>
          <a:p>
            <a:pPr marL="457200" indent="-457200">
              <a:spcBef>
                <a:spcPts val="1800"/>
              </a:spcBef>
              <a:buFont typeface="+mj-lt"/>
              <a:buAutoNum type="arabicPeriod"/>
            </a:pPr>
            <a:r>
              <a:rPr lang="en-US" sz="2600" i="1" dirty="0"/>
              <a:t>In order that </a:t>
            </a:r>
            <a:r>
              <a:rPr lang="en-US" sz="2600" dirty="0"/>
              <a:t>is formal</a:t>
            </a:r>
            <a:r>
              <a:rPr lang="en-US" sz="2600" dirty="0" smtClean="0"/>
              <a:t>.</a:t>
            </a:r>
          </a:p>
          <a:p>
            <a:pPr marL="457200" indent="-457200">
              <a:spcBef>
                <a:spcPts val="1800"/>
              </a:spcBef>
              <a:buFont typeface="+mj-lt"/>
              <a:buAutoNum type="arabicPeriod"/>
            </a:pPr>
            <a:r>
              <a:rPr lang="en-US" sz="2600" dirty="0"/>
              <a:t>The modals may/might, can/could, will/would, or have to usually occur in a purpose clause</a:t>
            </a:r>
            <a:r>
              <a:rPr lang="en-US" sz="2600" dirty="0" smtClean="0"/>
              <a:t>.</a:t>
            </a:r>
          </a:p>
          <a:p>
            <a:pPr marL="457200" indent="-457200">
              <a:spcBef>
                <a:spcPts val="1800"/>
              </a:spcBef>
              <a:buFont typeface="+mj-lt"/>
              <a:buAutoNum type="arabicPeriod"/>
            </a:pPr>
            <a:r>
              <a:rPr lang="en-US" sz="2600" dirty="0"/>
              <a:t>We often use the phrase in order to + a base verb or simply to + a base verb when the subjects of both the independent clause and the purpose clause are the same person or thing.</a:t>
            </a:r>
            <a:endParaRPr lang="en-US" sz="2600" dirty="0" smtClean="0"/>
          </a:p>
        </p:txBody>
      </p:sp>
    </p:spTree>
    <p:extLst>
      <p:ext uri="{BB962C8B-B14F-4D97-AF65-F5344CB8AC3E}">
        <p14:creationId xmlns:p14="http://schemas.microsoft.com/office/powerpoint/2010/main" val="23070830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Contrast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b="1" dirty="0" smtClean="0"/>
              <a:t>1.Direct Opposition Clauses</a:t>
            </a:r>
            <a:endParaRPr lang="en-US" sz="2500" b="1" dirty="0"/>
          </a:p>
          <a:p>
            <a:pPr marL="0" indent="0">
              <a:spcBef>
                <a:spcPts val="1800"/>
              </a:spcBef>
              <a:buNone/>
            </a:pPr>
            <a:r>
              <a:rPr lang="en-US" sz="2500" dirty="0"/>
              <a:t>In this type, the information in the adverb clause and the information in the independent clause are in direct contrast.</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5440" y="2581590"/>
            <a:ext cx="8961120" cy="1793499"/>
          </a:xfrm>
          <a:prstGeom prst="rect">
            <a:avLst/>
          </a:prstGeom>
        </p:spPr>
      </p:pic>
      <p:sp>
        <p:nvSpPr>
          <p:cNvPr id="6" name="Text Placeholder 4"/>
          <p:cNvSpPr txBox="1">
            <a:spLocks/>
          </p:cNvSpPr>
          <p:nvPr/>
        </p:nvSpPr>
        <p:spPr>
          <a:xfrm>
            <a:off x="838200" y="4484488"/>
            <a:ext cx="10515600" cy="2386708"/>
          </a:xfrm>
          <a:prstGeom prst="rect">
            <a:avLst/>
          </a:prstGeom>
        </p:spPr>
        <p:txBody>
          <a:bodyPr vert="horz" lIns="91440" tIns="45720" rIns="91440" bIns="45720" rtlCol="0">
            <a:normAutofit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b="1" dirty="0" smtClean="0"/>
              <a:t>Notes</a:t>
            </a:r>
            <a:endParaRPr lang="en-US" sz="2400" b="1" dirty="0" smtClean="0"/>
          </a:p>
          <a:p>
            <a:pPr marL="457200" indent="-457200">
              <a:spcBef>
                <a:spcPts val="1800"/>
              </a:spcBef>
              <a:buFont typeface="+mj-lt"/>
              <a:buAutoNum type="arabicPeriod"/>
            </a:pPr>
            <a:r>
              <a:rPr lang="en-US" sz="2400" i="1" dirty="0"/>
              <a:t>While </a:t>
            </a:r>
            <a:r>
              <a:rPr lang="en-US" sz="2400" dirty="0"/>
              <a:t>and </a:t>
            </a:r>
            <a:r>
              <a:rPr lang="en-US" sz="2400" i="1" dirty="0"/>
              <a:t>whereas </a:t>
            </a:r>
            <a:r>
              <a:rPr lang="en-US" sz="2400" dirty="0"/>
              <a:t>have the same meaning and are interchangeable</a:t>
            </a:r>
            <a:r>
              <a:rPr lang="en-US" sz="2400" dirty="0" smtClean="0"/>
              <a:t>.</a:t>
            </a:r>
          </a:p>
          <a:p>
            <a:pPr marL="457200" indent="-457200">
              <a:spcBef>
                <a:spcPts val="1800"/>
              </a:spcBef>
              <a:buFont typeface="+mj-lt"/>
              <a:buAutoNum type="arabicPeriod"/>
            </a:pPr>
            <a:r>
              <a:rPr lang="en-US" sz="2400" dirty="0"/>
              <a:t>Use a comma between the two clauses no matter which order they are in.</a:t>
            </a:r>
          </a:p>
          <a:p>
            <a:pPr marL="457200" indent="-457200">
              <a:spcBef>
                <a:spcPts val="1800"/>
              </a:spcBef>
              <a:buFont typeface="+mj-lt"/>
              <a:buAutoNum type="arabicPeriod"/>
            </a:pPr>
            <a:r>
              <a:rPr lang="en-US" sz="2400" dirty="0"/>
              <a:t>Since the two ideas are exact opposites, you can put the subordinator with either clause, and the clauses can be in either </a:t>
            </a:r>
            <a:r>
              <a:rPr lang="en-US" sz="2400" dirty="0" smtClean="0"/>
              <a:t>order.</a:t>
            </a:r>
          </a:p>
        </p:txBody>
      </p:sp>
    </p:spTree>
    <p:extLst>
      <p:ext uri="{BB962C8B-B14F-4D97-AF65-F5344CB8AC3E}">
        <p14:creationId xmlns:p14="http://schemas.microsoft.com/office/powerpoint/2010/main" val="8257172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Contrast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b="1" dirty="0" smtClean="0"/>
              <a:t>2. </a:t>
            </a:r>
            <a:r>
              <a:rPr lang="en-US" sz="2500" b="1" dirty="0"/>
              <a:t>Concession (Unexpected Result) Clauses</a:t>
            </a:r>
          </a:p>
          <a:p>
            <a:pPr marL="0" indent="0">
              <a:spcBef>
                <a:spcPts val="1800"/>
              </a:spcBef>
              <a:buNone/>
            </a:pPr>
            <a:r>
              <a:rPr lang="en-US" sz="2500" dirty="0"/>
              <a:t>A concession clause means "This idea is true, but the idea in the independent clause is more important."</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600" y="2581588"/>
            <a:ext cx="8686800" cy="1889241"/>
          </a:xfrm>
          <a:prstGeom prst="rect">
            <a:avLst/>
          </a:prstGeom>
        </p:spPr>
      </p:pic>
      <p:sp>
        <p:nvSpPr>
          <p:cNvPr id="6" name="Text Placeholder 4"/>
          <p:cNvSpPr txBox="1">
            <a:spLocks/>
          </p:cNvSpPr>
          <p:nvPr/>
        </p:nvSpPr>
        <p:spPr>
          <a:xfrm>
            <a:off x="838200" y="4484488"/>
            <a:ext cx="10515600" cy="2386708"/>
          </a:xfrm>
          <a:prstGeom prst="rect">
            <a:avLst/>
          </a:prstGeom>
        </p:spPr>
        <p:txBody>
          <a:bodyPr vert="horz" lIns="91440" tIns="45720" rIns="91440" bIns="45720" rtlCol="0">
            <a:normAutofit fontScale="92500"/>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b="1" dirty="0" smtClean="0"/>
              <a:t>Notes</a:t>
            </a:r>
            <a:endParaRPr lang="en-US" sz="2400" b="1" dirty="0" smtClean="0"/>
          </a:p>
          <a:p>
            <a:pPr marL="457200" indent="-457200">
              <a:spcBef>
                <a:spcPts val="600"/>
              </a:spcBef>
              <a:buFont typeface="+mj-lt"/>
              <a:buAutoNum type="arabicPeriod"/>
            </a:pPr>
            <a:r>
              <a:rPr lang="en-US" sz="2400" dirty="0"/>
              <a:t>Although, even though, and though have almost the same meaning. Though is less formal. Even though is a little stronger than </a:t>
            </a:r>
            <a:r>
              <a:rPr lang="en-US" sz="2400" dirty="0" smtClean="0"/>
              <a:t>although.</a:t>
            </a:r>
          </a:p>
          <a:p>
            <a:pPr marL="457200" indent="-457200">
              <a:spcBef>
                <a:spcPts val="600"/>
              </a:spcBef>
              <a:buFont typeface="+mj-lt"/>
              <a:buAutoNum type="arabicPeriod"/>
            </a:pPr>
            <a:r>
              <a:rPr lang="en-US" sz="2400" dirty="0"/>
              <a:t>Use a comma only when the concession clause comes before the independent clause.</a:t>
            </a:r>
          </a:p>
          <a:p>
            <a:pPr marL="457200" indent="-457200">
              <a:spcBef>
                <a:spcPts val="600"/>
              </a:spcBef>
              <a:buFont typeface="+mj-lt"/>
              <a:buAutoNum type="arabicPeriod"/>
            </a:pPr>
            <a:r>
              <a:rPr lang="en-US" sz="2400" dirty="0"/>
              <a:t>Be careful about which clause you use the subordinator with. Sometimes you can use it with either clause, but not always.</a:t>
            </a:r>
            <a:endParaRPr lang="en-US" sz="2400" dirty="0" smtClean="0"/>
          </a:p>
        </p:txBody>
      </p:sp>
    </p:spTree>
    <p:extLst>
      <p:ext uri="{BB962C8B-B14F-4D97-AF65-F5344CB8AC3E}">
        <p14:creationId xmlns:p14="http://schemas.microsoft.com/office/powerpoint/2010/main" val="38487260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Conditional Clauses</a:t>
            </a:r>
          </a:p>
        </p:txBody>
      </p:sp>
      <p:sp>
        <p:nvSpPr>
          <p:cNvPr id="5" name="Text Placeholder 4"/>
          <p:cNvSpPr>
            <a:spLocks noGrp="1"/>
          </p:cNvSpPr>
          <p:nvPr>
            <p:ph type="body" sz="quarter" idx="13"/>
          </p:nvPr>
        </p:nvSpPr>
        <p:spPr>
          <a:xfrm>
            <a:off x="838200" y="1158173"/>
            <a:ext cx="10515600" cy="2004385"/>
          </a:xfrm>
        </p:spPr>
        <p:txBody>
          <a:bodyPr>
            <a:normAutofit/>
          </a:bodyPr>
          <a:lstStyle/>
          <a:p>
            <a:pPr marL="0" indent="0">
              <a:spcBef>
                <a:spcPts val="1800"/>
              </a:spcBef>
              <a:buNone/>
            </a:pPr>
            <a:r>
              <a:rPr lang="en-US" sz="2500" dirty="0"/>
              <a:t>A conditional clause states a condition for a result to happen or not </a:t>
            </a:r>
            <a:r>
              <a:rPr lang="en-US" sz="2500" dirty="0" smtClean="0"/>
              <a:t>happen.</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749482"/>
            <a:ext cx="9144000" cy="2600347"/>
          </a:xfrm>
          <a:prstGeom prst="rect">
            <a:avLst/>
          </a:prstGeom>
        </p:spPr>
      </p:pic>
      <p:sp>
        <p:nvSpPr>
          <p:cNvPr id="6" name="Text Placeholder 4"/>
          <p:cNvSpPr txBox="1">
            <a:spLocks/>
          </p:cNvSpPr>
          <p:nvPr/>
        </p:nvSpPr>
        <p:spPr>
          <a:xfrm>
            <a:off x="838200" y="4484488"/>
            <a:ext cx="10515600" cy="2386708"/>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b="1" dirty="0" smtClean="0"/>
              <a:t>Notes</a:t>
            </a:r>
            <a:endParaRPr lang="en-US" sz="2400" b="1" dirty="0" smtClean="0"/>
          </a:p>
          <a:p>
            <a:pPr marL="457200" indent="-457200">
              <a:spcBef>
                <a:spcPts val="600"/>
              </a:spcBef>
              <a:buFont typeface="+mj-lt"/>
              <a:buAutoNum type="arabicPeriod"/>
            </a:pPr>
            <a:r>
              <a:rPr lang="en-US" sz="2400" dirty="0"/>
              <a:t>There are four basic patterns</a:t>
            </a:r>
            <a:r>
              <a:rPr lang="en-US" sz="2400" dirty="0" smtClean="0"/>
              <a:t> </a:t>
            </a:r>
            <a:r>
              <a:rPr lang="en-US" sz="2400" dirty="0"/>
              <a:t>of conditional sentences. Each patterns</a:t>
            </a:r>
            <a:r>
              <a:rPr lang="en-US" sz="2400" dirty="0" smtClean="0"/>
              <a:t> </a:t>
            </a:r>
            <a:r>
              <a:rPr lang="en-US" sz="2400" dirty="0"/>
              <a:t>has a different combination of verb </a:t>
            </a:r>
            <a:r>
              <a:rPr lang="en-US" sz="2400" dirty="0" smtClean="0"/>
              <a:t>forms </a:t>
            </a:r>
            <a:r>
              <a:rPr lang="en-US" sz="2400" dirty="0"/>
              <a:t>depending on whether the time is present, future, or past, and on whether the condition is hue or not true. The </a:t>
            </a:r>
            <a:r>
              <a:rPr lang="en-US" sz="2400" dirty="0" smtClean="0"/>
              <a:t>Next slide </a:t>
            </a:r>
            <a:r>
              <a:rPr lang="en-US" sz="2400" dirty="0"/>
              <a:t>chart summarizes the four </a:t>
            </a:r>
            <a:r>
              <a:rPr lang="en-US" sz="2400" dirty="0" smtClean="0"/>
              <a:t>patterns.</a:t>
            </a:r>
            <a:endParaRPr lang="en-US" sz="2400" dirty="0"/>
          </a:p>
          <a:p>
            <a:pPr marL="457200" indent="-457200">
              <a:spcBef>
                <a:spcPts val="600"/>
              </a:spcBef>
              <a:buFont typeface="+mj-lt"/>
              <a:buAutoNum type="arabicPeriod"/>
            </a:pPr>
            <a:r>
              <a:rPr lang="en-US" sz="2400" dirty="0"/>
              <a:t>Unless means "if not</a:t>
            </a:r>
            <a:r>
              <a:rPr lang="en-US" sz="2400" dirty="0" smtClean="0"/>
              <a:t>.".</a:t>
            </a:r>
          </a:p>
        </p:txBody>
      </p:sp>
    </p:spTree>
    <p:extLst>
      <p:ext uri="{BB962C8B-B14F-4D97-AF65-F5344CB8AC3E}">
        <p14:creationId xmlns:p14="http://schemas.microsoft.com/office/powerpoint/2010/main" val="24925992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Conditional Clauses</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3897" y="1209368"/>
            <a:ext cx="10323872" cy="5073445"/>
          </a:xfrm>
          <a:prstGeom prst="rect">
            <a:avLst/>
          </a:prstGeom>
        </p:spPr>
      </p:pic>
    </p:spTree>
    <p:extLst>
      <p:ext uri="{BB962C8B-B14F-4D97-AF65-F5344CB8AC3E}">
        <p14:creationId xmlns:p14="http://schemas.microsoft.com/office/powerpoint/2010/main" val="21486770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925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dirty="0" smtClean="0"/>
              <a:t>An </a:t>
            </a:r>
            <a:r>
              <a:rPr lang="en-US" dirty="0"/>
              <a:t>adverb clause is a dependent clause that answers questions such as Where? When? Why? How? For what purpose? and Under what conditions? Adverb clauses can also express two kinds of </a:t>
            </a:r>
            <a:r>
              <a:rPr lang="en-US" dirty="0" smtClean="0"/>
              <a:t>contrast</a:t>
            </a:r>
          </a:p>
          <a:p>
            <a:pPr marL="514350" indent="-514350">
              <a:lnSpc>
                <a:spcPct val="140000"/>
              </a:lnSpc>
              <a:spcBef>
                <a:spcPts val="600"/>
              </a:spcBef>
              <a:buAutoNum type="arabicPeriod"/>
            </a:pPr>
            <a:r>
              <a:rPr lang="en-US" dirty="0" smtClean="0"/>
              <a:t>Place </a:t>
            </a:r>
            <a:r>
              <a:rPr lang="en-US" dirty="0"/>
              <a:t>an adverb clause either before or after an independent clause. If an adverb clause comes before an independent clause, put a comma after it. If it comes after an independent clause, do not use a comma. (Exception: Always use a comma with while and whereas. Also, many writers always use a comma with although, though, and even though</a:t>
            </a:r>
            <a:r>
              <a:rPr lang="en-US" dirty="0" smtClean="0"/>
              <a:t>.)</a:t>
            </a:r>
          </a:p>
        </p:txBody>
      </p:sp>
    </p:spTree>
    <p:extLst>
      <p:ext uri="{BB962C8B-B14F-4D97-AF65-F5344CB8AC3E}">
        <p14:creationId xmlns:p14="http://schemas.microsoft.com/office/powerpoint/2010/main" val="15469785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002" y="1389889"/>
            <a:ext cx="10972800" cy="4323491"/>
          </a:xfrm>
          <a:prstGeom prst="rect">
            <a:avLst/>
          </a:prstGeom>
        </p:spPr>
      </p:pic>
    </p:spTree>
    <p:extLst>
      <p:ext uri="{BB962C8B-B14F-4D97-AF65-F5344CB8AC3E}">
        <p14:creationId xmlns:p14="http://schemas.microsoft.com/office/powerpoint/2010/main" val="7267729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389889"/>
            <a:ext cx="10972800" cy="5167277"/>
          </a:xfrm>
          <a:prstGeom prst="rect">
            <a:avLst/>
          </a:prstGeom>
        </p:spPr>
      </p:pic>
    </p:spTree>
    <p:extLst>
      <p:ext uri="{BB962C8B-B14F-4D97-AF65-F5344CB8AC3E}">
        <p14:creationId xmlns:p14="http://schemas.microsoft.com/office/powerpoint/2010/main" val="238137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2</a:t>
            </a:r>
            <a:endParaRPr lang="en-US" dirty="0"/>
          </a:p>
        </p:txBody>
      </p:sp>
      <p:sp>
        <p:nvSpPr>
          <p:cNvPr id="3" name="Subtitle 2"/>
          <p:cNvSpPr>
            <a:spLocks noGrp="1"/>
          </p:cNvSpPr>
          <p:nvPr>
            <p:ph type="subTitle" idx="1"/>
          </p:nvPr>
        </p:nvSpPr>
        <p:spPr/>
        <p:txBody>
          <a:bodyPr/>
          <a:lstStyle/>
          <a:p>
            <a:r>
              <a:rPr lang="en-US" dirty="0" smtClean="0"/>
              <a:t>Unity </a:t>
            </a:r>
            <a:r>
              <a:rPr lang="en-US" dirty="0"/>
              <a:t>and Coherence</a:t>
            </a:r>
          </a:p>
        </p:txBody>
      </p:sp>
    </p:spTree>
    <p:extLst>
      <p:ext uri="{BB962C8B-B14F-4D97-AF65-F5344CB8AC3E}">
        <p14:creationId xmlns:p14="http://schemas.microsoft.com/office/powerpoint/2010/main" val="366220101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14</a:t>
            </a:r>
            <a:endParaRPr lang="en-US" dirty="0"/>
          </a:p>
        </p:txBody>
      </p:sp>
      <p:sp>
        <p:nvSpPr>
          <p:cNvPr id="3" name="Subtitle 2"/>
          <p:cNvSpPr>
            <a:spLocks noGrp="1"/>
          </p:cNvSpPr>
          <p:nvPr>
            <p:ph type="subTitle" idx="1"/>
          </p:nvPr>
        </p:nvSpPr>
        <p:spPr/>
        <p:txBody>
          <a:bodyPr/>
          <a:lstStyle/>
          <a:p>
            <a:r>
              <a:rPr lang="en-US" b="1" dirty="0"/>
              <a:t>Adjective Clauses</a:t>
            </a:r>
            <a:endParaRPr lang="en-US" dirty="0"/>
          </a:p>
        </p:txBody>
      </p:sp>
    </p:spTree>
    <p:extLst>
      <p:ext uri="{BB962C8B-B14F-4D97-AF65-F5344CB8AC3E}">
        <p14:creationId xmlns:p14="http://schemas.microsoft.com/office/powerpoint/2010/main" val="21358886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4154491"/>
          </a:xfrm>
        </p:spPr>
        <p:txBody>
          <a:bodyPr>
            <a:normAutofit/>
          </a:bodyPr>
          <a:lstStyle/>
          <a:p>
            <a:pPr marL="0" indent="0">
              <a:buNone/>
            </a:pPr>
            <a:r>
              <a:rPr lang="en-US" dirty="0"/>
              <a:t>	An adjective clause is a dependent clause that functions as an adjective. That is, </a:t>
            </a:r>
            <a:r>
              <a:rPr lang="en-US" dirty="0" smtClean="0"/>
              <a:t>it modifies </a:t>
            </a:r>
            <a:r>
              <a:rPr lang="en-US" dirty="0"/>
              <a:t>(gives more information about) a noun or pronoun. Adjective clauses are one way to improve your writing style because they use subordination to connect ideas. Subordination, rather than coordination (using lots of ands and buts to connect ideas) is the mark of a mature writing style. However, take care not to use too many adjective clauses. A paragraph or essay that is filled with too many who's and which's is not good either</a:t>
            </a:r>
            <a:r>
              <a:rPr lang="en-US" dirty="0" smtClean="0"/>
              <a:t>.</a:t>
            </a:r>
            <a:endParaRPr lang="en-US" dirty="0"/>
          </a:p>
        </p:txBody>
      </p:sp>
    </p:spTree>
    <p:extLst>
      <p:ext uri="{BB962C8B-B14F-4D97-AF65-F5344CB8AC3E}">
        <p14:creationId xmlns:p14="http://schemas.microsoft.com/office/powerpoint/2010/main" val="28249664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Relative Pronouns and </a:t>
            </a:r>
            <a:r>
              <a:rPr lang="en-US" dirty="0" smtClean="0"/>
              <a:t>Adverbs</a:t>
            </a:r>
            <a:endParaRPr lang="en-US" dirty="0"/>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dirty="0"/>
              <a:t>An adjective clause begins with a relative pronoun or relative </a:t>
            </a:r>
            <a:r>
              <a:rPr lang="en-US" sz="2500" dirty="0" smtClean="0"/>
              <a:t>adverb.</a:t>
            </a:r>
          </a:p>
          <a:p>
            <a:pPr marL="0" indent="0">
              <a:spcBef>
                <a:spcPts val="1800"/>
              </a:spcBef>
              <a:buNone/>
            </a:pPr>
            <a:r>
              <a:rPr lang="en-US" sz="2500" b="1" dirty="0"/>
              <a:t>Position of </a:t>
            </a:r>
            <a:r>
              <a:rPr lang="en-US" sz="2500" b="1" dirty="0" smtClean="0"/>
              <a:t>Adjective Clauses</a:t>
            </a:r>
            <a:endParaRPr lang="en-US" sz="2500" b="1" dirty="0"/>
          </a:p>
          <a:p>
            <a:pPr marL="0" indent="0">
              <a:spcBef>
                <a:spcPts val="1800"/>
              </a:spcBef>
              <a:buNone/>
            </a:pPr>
            <a:r>
              <a:rPr lang="en-US" sz="2500" dirty="0"/>
              <a:t>To avoid confusion, an adjective clause should come right after its antecedent</a:t>
            </a:r>
            <a:r>
              <a:rPr lang="en-US" sz="2500" dirty="0" smtClean="0"/>
              <a:t>.</a:t>
            </a:r>
          </a:p>
          <a:p>
            <a:pPr marL="0" indent="0">
              <a:spcBef>
                <a:spcPts val="1800"/>
              </a:spcBef>
              <a:buNone/>
            </a:pPr>
            <a:endParaRPr lang="en-US" sz="2500" dirty="0"/>
          </a:p>
          <a:p>
            <a:pPr marL="0" indent="0">
              <a:spcBef>
                <a:spcPts val="2400"/>
              </a:spcBef>
              <a:buNone/>
            </a:pPr>
            <a:r>
              <a:rPr lang="en-US" sz="2500" dirty="0"/>
              <a:t>Occasionally, other words may come between the antecedent and the </a:t>
            </a:r>
            <a:r>
              <a:rPr lang="en-US" sz="2500" dirty="0" smtClean="0"/>
              <a:t>adjective clause.</a:t>
            </a:r>
          </a:p>
          <a:p>
            <a:pPr marL="0" indent="0">
              <a:buNone/>
            </a:pPr>
            <a:endParaRPr lang="en-US" sz="2500" dirty="0"/>
          </a:p>
          <a:p>
            <a:pPr marL="0" indent="0">
              <a:buNone/>
            </a:pPr>
            <a:endParaRPr lang="en-US" sz="2500" dirty="0" smtClean="0"/>
          </a:p>
          <a:p>
            <a:pPr marL="0" indent="0">
              <a:spcBef>
                <a:spcPts val="600"/>
              </a:spcBef>
              <a:buNone/>
            </a:pPr>
            <a:r>
              <a:rPr lang="en-US" sz="2500" dirty="0"/>
              <a:t>Sometimes an adjective clause modifies an entire sentence. In this case, it comes at the end of the sentence. The relative pronoun is always which, and the clause is always nonrestrictive</a:t>
            </a:r>
            <a:r>
              <a:rPr lang="en-US" sz="2500" dirty="0" smtClean="0"/>
              <a:t>.</a:t>
            </a:r>
          </a:p>
          <a:p>
            <a:pPr marL="0" indent="0">
              <a:buNone/>
            </a:pPr>
            <a:endParaRPr lang="en-US" sz="2500" dirty="0"/>
          </a:p>
        </p:txBody>
      </p:sp>
      <p:sp>
        <p:nvSpPr>
          <p:cNvPr id="7" name="TextBox 6"/>
          <p:cNvSpPr txBox="1"/>
          <p:nvPr/>
        </p:nvSpPr>
        <p:spPr>
          <a:xfrm>
            <a:off x="838200" y="3073826"/>
            <a:ext cx="7755380" cy="400110"/>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Scientists </a:t>
            </a:r>
            <a:r>
              <a:rPr lang="en-US" sz="2000" b="1" spc="-20" dirty="0">
                <a:solidFill>
                  <a:schemeClr val="tx1">
                    <a:lumMod val="50000"/>
                    <a:lumOff val="50000"/>
                  </a:schemeClr>
                </a:solidFill>
                <a:latin typeface="Bookman Old Style" panose="02050604050505020204" pitchFamily="18" charset="0"/>
              </a:rPr>
              <a:t>who study fossils </a:t>
            </a:r>
            <a:r>
              <a:rPr lang="en-US" sz="2000" spc="-20" dirty="0">
                <a:solidFill>
                  <a:schemeClr val="tx1">
                    <a:lumMod val="50000"/>
                    <a:lumOff val="50000"/>
                  </a:schemeClr>
                </a:solidFill>
                <a:latin typeface="Bookman Old Style" panose="02050604050505020204" pitchFamily="18" charset="0"/>
              </a:rPr>
              <a:t>are called paleontologists.</a:t>
            </a:r>
          </a:p>
        </p:txBody>
      </p:sp>
      <p:sp>
        <p:nvSpPr>
          <p:cNvPr id="39" name="Arc 38"/>
          <p:cNvSpPr/>
          <p:nvPr/>
        </p:nvSpPr>
        <p:spPr>
          <a:xfrm rot="18696655">
            <a:off x="2097682" y="2727489"/>
            <a:ext cx="703834" cy="692673"/>
          </a:xfrm>
          <a:custGeom>
            <a:avLst/>
            <a:gdLst>
              <a:gd name="connsiteX0" fmla="*/ 690372 w 1380744"/>
              <a:gd name="connsiteY0" fmla="*/ 0 h 1380744"/>
              <a:gd name="connsiteX1" fmla="*/ 1380744 w 1380744"/>
              <a:gd name="connsiteY1" fmla="*/ 690372 h 1380744"/>
              <a:gd name="connsiteX2" fmla="*/ 690372 w 1380744"/>
              <a:gd name="connsiteY2" fmla="*/ 690372 h 1380744"/>
              <a:gd name="connsiteX3" fmla="*/ 690372 w 1380744"/>
              <a:gd name="connsiteY3" fmla="*/ 0 h 1380744"/>
              <a:gd name="connsiteX0" fmla="*/ 690372 w 1380744"/>
              <a:gd name="connsiteY0" fmla="*/ 0 h 1380744"/>
              <a:gd name="connsiteX1" fmla="*/ 1380744 w 1380744"/>
              <a:gd name="connsiteY1" fmla="*/ 690372 h 1380744"/>
              <a:gd name="connsiteX0" fmla="*/ 11124 w 701496"/>
              <a:gd name="connsiteY0" fmla="*/ 0 h 690372"/>
              <a:gd name="connsiteX1" fmla="*/ 701496 w 701496"/>
              <a:gd name="connsiteY1" fmla="*/ 690372 h 690372"/>
              <a:gd name="connsiteX2" fmla="*/ 11124 w 701496"/>
              <a:gd name="connsiteY2" fmla="*/ 690372 h 690372"/>
              <a:gd name="connsiteX3" fmla="*/ 11124 w 701496"/>
              <a:gd name="connsiteY3" fmla="*/ 0 h 690372"/>
              <a:gd name="connsiteX0" fmla="*/ 11124 w 701496"/>
              <a:gd name="connsiteY0" fmla="*/ 0 h 690372"/>
              <a:gd name="connsiteX1" fmla="*/ 0 w 701496"/>
              <a:gd name="connsiteY1" fmla="*/ 21357 h 690372"/>
              <a:gd name="connsiteX2" fmla="*/ 701496 w 701496"/>
              <a:gd name="connsiteY2" fmla="*/ 690372 h 690372"/>
            </a:gdLst>
            <a:ahLst/>
            <a:cxnLst>
              <a:cxn ang="0">
                <a:pos x="connsiteX0" y="connsiteY0"/>
              </a:cxn>
              <a:cxn ang="0">
                <a:pos x="connsiteX1" y="connsiteY1"/>
              </a:cxn>
              <a:cxn ang="0">
                <a:pos x="connsiteX2" y="connsiteY2"/>
              </a:cxn>
            </a:cxnLst>
            <a:rect l="l" t="t" r="r" b="b"/>
            <a:pathLst>
              <a:path w="701496" h="690372" stroke="0" extrusionOk="0">
                <a:moveTo>
                  <a:pt x="11124" y="0"/>
                </a:moveTo>
                <a:cubicBezTo>
                  <a:pt x="392406" y="0"/>
                  <a:pt x="701496" y="309090"/>
                  <a:pt x="701496" y="690372"/>
                </a:cubicBezTo>
                <a:lnTo>
                  <a:pt x="11124" y="690372"/>
                </a:lnTo>
                <a:lnTo>
                  <a:pt x="11124" y="0"/>
                </a:lnTo>
                <a:close/>
              </a:path>
              <a:path w="701496" h="690372" fill="none">
                <a:moveTo>
                  <a:pt x="11124" y="0"/>
                </a:moveTo>
                <a:lnTo>
                  <a:pt x="0" y="21357"/>
                </a:lnTo>
                <a:cubicBezTo>
                  <a:pt x="392406" y="0"/>
                  <a:pt x="701496" y="309090"/>
                  <a:pt x="701496" y="690372"/>
                </a:cubicBezTo>
              </a:path>
            </a:pathLst>
          </a:custGeom>
          <a:ln w="28575">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TextBox 39"/>
          <p:cNvSpPr txBox="1"/>
          <p:nvPr/>
        </p:nvSpPr>
        <p:spPr>
          <a:xfrm>
            <a:off x="838200" y="4408850"/>
            <a:ext cx="10515600" cy="707886"/>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Recently, a </a:t>
            </a:r>
            <a:r>
              <a:rPr lang="en-US" sz="2000" spc="-20" dirty="0" smtClean="0">
                <a:solidFill>
                  <a:schemeClr val="tx1">
                    <a:lumMod val="50000"/>
                    <a:lumOff val="50000"/>
                  </a:schemeClr>
                </a:solidFill>
                <a:latin typeface="Bookman Old Style" panose="02050604050505020204" pitchFamily="18" charset="0"/>
              </a:rPr>
              <a:t>friend of </a:t>
            </a:r>
            <a:r>
              <a:rPr lang="en-US" sz="2000" spc="-20" dirty="0">
                <a:solidFill>
                  <a:schemeClr val="tx1">
                    <a:lumMod val="50000"/>
                    <a:lumOff val="50000"/>
                  </a:schemeClr>
                </a:solidFill>
                <a:latin typeface="Bookman Old Style" panose="02050604050505020204" pitchFamily="18" charset="0"/>
              </a:rPr>
              <a:t>mine at the University of </a:t>
            </a:r>
            <a:r>
              <a:rPr lang="en-US" sz="2000" spc="-20" dirty="0" smtClean="0">
                <a:solidFill>
                  <a:schemeClr val="tx1">
                    <a:lumMod val="50000"/>
                    <a:lumOff val="50000"/>
                  </a:schemeClr>
                </a:solidFill>
                <a:latin typeface="Bookman Old Style" panose="02050604050505020204" pitchFamily="18" charset="0"/>
              </a:rPr>
              <a:t>Toronto </a:t>
            </a:r>
            <a:r>
              <a:rPr lang="en-US" sz="2000" b="1" spc="-20" dirty="0" smtClean="0">
                <a:solidFill>
                  <a:schemeClr val="tx1">
                    <a:lumMod val="50000"/>
                    <a:lumOff val="50000"/>
                  </a:schemeClr>
                </a:solidFill>
                <a:latin typeface="Bookman Old Style" panose="02050604050505020204" pitchFamily="18" charset="0"/>
              </a:rPr>
              <a:t>who </a:t>
            </a:r>
            <a:r>
              <a:rPr lang="en-US" sz="2000" b="1" spc="-20" dirty="0">
                <a:solidFill>
                  <a:schemeClr val="tx1">
                    <a:lumMod val="50000"/>
                    <a:lumOff val="50000"/>
                  </a:schemeClr>
                </a:solidFill>
                <a:latin typeface="Bookman Old Style" panose="02050604050505020204" pitchFamily="18" charset="0"/>
              </a:rPr>
              <a:t>is majoring in </a:t>
            </a:r>
            <a:r>
              <a:rPr lang="en-US" sz="2000" b="1" spc="-20" dirty="0" smtClean="0">
                <a:solidFill>
                  <a:schemeClr val="tx1">
                    <a:lumMod val="50000"/>
                    <a:lumOff val="50000"/>
                  </a:schemeClr>
                </a:solidFill>
                <a:latin typeface="Bookman Old Style" panose="02050604050505020204" pitchFamily="18" charset="0"/>
              </a:rPr>
              <a:t>electrical engineering</a:t>
            </a:r>
            <a:r>
              <a:rPr lang="en-US" sz="2000" b="1" spc="-20" dirty="0">
                <a:solidFill>
                  <a:schemeClr val="tx1">
                    <a:lumMod val="50000"/>
                    <a:lumOff val="50000"/>
                  </a:schemeClr>
                </a:solidFill>
                <a:latin typeface="Bookman Old Style" panose="02050604050505020204" pitchFamily="18" charset="0"/>
              </a:rPr>
              <a:t>,</a:t>
            </a:r>
            <a:r>
              <a:rPr lang="en-US" sz="2000" spc="-20" dirty="0">
                <a:solidFill>
                  <a:schemeClr val="tx1">
                    <a:lumMod val="50000"/>
                    <a:lumOff val="50000"/>
                  </a:schemeClr>
                </a:solidFill>
                <a:latin typeface="Bookman Old Style" panose="02050604050505020204" pitchFamily="18" charset="0"/>
              </a:rPr>
              <a:t> received a government grant to study airport runway lighting.</a:t>
            </a:r>
          </a:p>
        </p:txBody>
      </p:sp>
      <p:sp>
        <p:nvSpPr>
          <p:cNvPr id="41" name="Arc 38"/>
          <p:cNvSpPr/>
          <p:nvPr/>
        </p:nvSpPr>
        <p:spPr>
          <a:xfrm rot="18203653">
            <a:off x="3830541" y="2317620"/>
            <a:ext cx="2843461" cy="4262580"/>
          </a:xfrm>
          <a:custGeom>
            <a:avLst/>
            <a:gdLst>
              <a:gd name="connsiteX0" fmla="*/ 690372 w 1380744"/>
              <a:gd name="connsiteY0" fmla="*/ 0 h 1380744"/>
              <a:gd name="connsiteX1" fmla="*/ 1380744 w 1380744"/>
              <a:gd name="connsiteY1" fmla="*/ 690372 h 1380744"/>
              <a:gd name="connsiteX2" fmla="*/ 690372 w 1380744"/>
              <a:gd name="connsiteY2" fmla="*/ 690372 h 1380744"/>
              <a:gd name="connsiteX3" fmla="*/ 690372 w 1380744"/>
              <a:gd name="connsiteY3" fmla="*/ 0 h 1380744"/>
              <a:gd name="connsiteX0" fmla="*/ 690372 w 1380744"/>
              <a:gd name="connsiteY0" fmla="*/ 0 h 1380744"/>
              <a:gd name="connsiteX1" fmla="*/ 1380744 w 1380744"/>
              <a:gd name="connsiteY1" fmla="*/ 690372 h 1380744"/>
              <a:gd name="connsiteX0" fmla="*/ 11124 w 701496"/>
              <a:gd name="connsiteY0" fmla="*/ 0 h 690372"/>
              <a:gd name="connsiteX1" fmla="*/ 701496 w 701496"/>
              <a:gd name="connsiteY1" fmla="*/ 690372 h 690372"/>
              <a:gd name="connsiteX2" fmla="*/ 11124 w 701496"/>
              <a:gd name="connsiteY2" fmla="*/ 690372 h 690372"/>
              <a:gd name="connsiteX3" fmla="*/ 11124 w 701496"/>
              <a:gd name="connsiteY3" fmla="*/ 0 h 690372"/>
              <a:gd name="connsiteX0" fmla="*/ 11124 w 701496"/>
              <a:gd name="connsiteY0" fmla="*/ 0 h 690372"/>
              <a:gd name="connsiteX1" fmla="*/ 0 w 701496"/>
              <a:gd name="connsiteY1" fmla="*/ 21357 h 690372"/>
              <a:gd name="connsiteX2" fmla="*/ 701496 w 701496"/>
              <a:gd name="connsiteY2" fmla="*/ 690372 h 690372"/>
              <a:gd name="connsiteX0" fmla="*/ 163743 w 854115"/>
              <a:gd name="connsiteY0" fmla="*/ 199464 h 889836"/>
              <a:gd name="connsiteX1" fmla="*/ 854115 w 854115"/>
              <a:gd name="connsiteY1" fmla="*/ 889836 h 889836"/>
              <a:gd name="connsiteX2" fmla="*/ 163743 w 854115"/>
              <a:gd name="connsiteY2" fmla="*/ 889836 h 889836"/>
              <a:gd name="connsiteX3" fmla="*/ 163743 w 854115"/>
              <a:gd name="connsiteY3" fmla="*/ 199464 h 889836"/>
              <a:gd name="connsiteX0" fmla="*/ 163743 w 854115"/>
              <a:gd name="connsiteY0" fmla="*/ 199464 h 889836"/>
              <a:gd name="connsiteX1" fmla="*/ 0 w 854115"/>
              <a:gd name="connsiteY1" fmla="*/ 626 h 889836"/>
              <a:gd name="connsiteX2" fmla="*/ 854115 w 854115"/>
              <a:gd name="connsiteY2" fmla="*/ 889836 h 889836"/>
              <a:gd name="connsiteX0" fmla="*/ 163743 w 965513"/>
              <a:gd name="connsiteY0" fmla="*/ 199334 h 1034414"/>
              <a:gd name="connsiteX1" fmla="*/ 854115 w 965513"/>
              <a:gd name="connsiteY1" fmla="*/ 889706 h 1034414"/>
              <a:gd name="connsiteX2" fmla="*/ 163743 w 965513"/>
              <a:gd name="connsiteY2" fmla="*/ 889706 h 1034414"/>
              <a:gd name="connsiteX3" fmla="*/ 163743 w 965513"/>
              <a:gd name="connsiteY3" fmla="*/ 199334 h 1034414"/>
              <a:gd name="connsiteX0" fmla="*/ 163743 w 965513"/>
              <a:gd name="connsiteY0" fmla="*/ 199334 h 1034414"/>
              <a:gd name="connsiteX1" fmla="*/ 0 w 965513"/>
              <a:gd name="connsiteY1" fmla="*/ 496 h 1034414"/>
              <a:gd name="connsiteX2" fmla="*/ 965513 w 965513"/>
              <a:gd name="connsiteY2" fmla="*/ 1034414 h 1034414"/>
              <a:gd name="connsiteX0" fmla="*/ 163743 w 965513"/>
              <a:gd name="connsiteY0" fmla="*/ 198838 h 1033918"/>
              <a:gd name="connsiteX1" fmla="*/ 854115 w 965513"/>
              <a:gd name="connsiteY1" fmla="*/ 889210 h 1033918"/>
              <a:gd name="connsiteX2" fmla="*/ 163743 w 965513"/>
              <a:gd name="connsiteY2" fmla="*/ 889210 h 1033918"/>
              <a:gd name="connsiteX3" fmla="*/ 163743 w 965513"/>
              <a:gd name="connsiteY3" fmla="*/ 198838 h 1033918"/>
              <a:gd name="connsiteX0" fmla="*/ 163743 w 965513"/>
              <a:gd name="connsiteY0" fmla="*/ 198838 h 1033918"/>
              <a:gd name="connsiteX1" fmla="*/ 0 w 965513"/>
              <a:gd name="connsiteY1" fmla="*/ 0 h 1033918"/>
              <a:gd name="connsiteX2" fmla="*/ 590303 w 965513"/>
              <a:gd name="connsiteY2" fmla="*/ 460215 h 1033918"/>
              <a:gd name="connsiteX3" fmla="*/ 965513 w 965513"/>
              <a:gd name="connsiteY3" fmla="*/ 1033918 h 1033918"/>
              <a:gd name="connsiteX0" fmla="*/ 0 w 801770"/>
              <a:gd name="connsiteY0" fmla="*/ 11036 h 846116"/>
              <a:gd name="connsiteX1" fmla="*/ 690372 w 801770"/>
              <a:gd name="connsiteY1" fmla="*/ 701408 h 846116"/>
              <a:gd name="connsiteX2" fmla="*/ 0 w 801770"/>
              <a:gd name="connsiteY2" fmla="*/ 701408 h 846116"/>
              <a:gd name="connsiteX3" fmla="*/ 0 w 801770"/>
              <a:gd name="connsiteY3" fmla="*/ 11036 h 846116"/>
              <a:gd name="connsiteX0" fmla="*/ 0 w 801770"/>
              <a:gd name="connsiteY0" fmla="*/ 11036 h 846116"/>
              <a:gd name="connsiteX1" fmla="*/ 4366 w 801770"/>
              <a:gd name="connsiteY1" fmla="*/ 0 h 846116"/>
              <a:gd name="connsiteX2" fmla="*/ 426560 w 801770"/>
              <a:gd name="connsiteY2" fmla="*/ 272413 h 846116"/>
              <a:gd name="connsiteX3" fmla="*/ 801770 w 801770"/>
              <a:gd name="connsiteY3" fmla="*/ 846116 h 846116"/>
              <a:gd name="connsiteX0" fmla="*/ 68998 w 870768"/>
              <a:gd name="connsiteY0" fmla="*/ 83746 h 918826"/>
              <a:gd name="connsiteX1" fmla="*/ 759370 w 870768"/>
              <a:gd name="connsiteY1" fmla="*/ 774118 h 918826"/>
              <a:gd name="connsiteX2" fmla="*/ 68998 w 870768"/>
              <a:gd name="connsiteY2" fmla="*/ 774118 h 918826"/>
              <a:gd name="connsiteX3" fmla="*/ 68998 w 870768"/>
              <a:gd name="connsiteY3" fmla="*/ 83746 h 918826"/>
              <a:gd name="connsiteX0" fmla="*/ 68998 w 870768"/>
              <a:gd name="connsiteY0" fmla="*/ 83746 h 918826"/>
              <a:gd name="connsiteX1" fmla="*/ 0 w 870768"/>
              <a:gd name="connsiteY1" fmla="*/ 0 h 918826"/>
              <a:gd name="connsiteX2" fmla="*/ 495558 w 870768"/>
              <a:gd name="connsiteY2" fmla="*/ 345123 h 918826"/>
              <a:gd name="connsiteX3" fmla="*/ 870768 w 870768"/>
              <a:gd name="connsiteY3" fmla="*/ 918826 h 918826"/>
              <a:gd name="connsiteX0" fmla="*/ 72541 w 874311"/>
              <a:gd name="connsiteY0" fmla="*/ 83746 h 918826"/>
              <a:gd name="connsiteX1" fmla="*/ 762913 w 874311"/>
              <a:gd name="connsiteY1" fmla="*/ 774118 h 918826"/>
              <a:gd name="connsiteX2" fmla="*/ 72541 w 874311"/>
              <a:gd name="connsiteY2" fmla="*/ 774118 h 918826"/>
              <a:gd name="connsiteX3" fmla="*/ 72541 w 874311"/>
              <a:gd name="connsiteY3" fmla="*/ 83746 h 918826"/>
              <a:gd name="connsiteX0" fmla="*/ 0 w 874311"/>
              <a:gd name="connsiteY0" fmla="*/ 8142 h 918826"/>
              <a:gd name="connsiteX1" fmla="*/ 3543 w 874311"/>
              <a:gd name="connsiteY1" fmla="*/ 0 h 918826"/>
              <a:gd name="connsiteX2" fmla="*/ 499101 w 874311"/>
              <a:gd name="connsiteY2" fmla="*/ 345123 h 918826"/>
              <a:gd name="connsiteX3" fmla="*/ 874311 w 874311"/>
              <a:gd name="connsiteY3" fmla="*/ 918826 h 918826"/>
              <a:gd name="connsiteX0" fmla="*/ 72541 w 874311"/>
              <a:gd name="connsiteY0" fmla="*/ 83746 h 918826"/>
              <a:gd name="connsiteX1" fmla="*/ 762913 w 874311"/>
              <a:gd name="connsiteY1" fmla="*/ 774118 h 918826"/>
              <a:gd name="connsiteX2" fmla="*/ 72541 w 874311"/>
              <a:gd name="connsiteY2" fmla="*/ 774118 h 918826"/>
              <a:gd name="connsiteX3" fmla="*/ 72541 w 874311"/>
              <a:gd name="connsiteY3" fmla="*/ 83746 h 918826"/>
              <a:gd name="connsiteX0" fmla="*/ 0 w 874311"/>
              <a:gd name="connsiteY0" fmla="*/ 8142 h 918826"/>
              <a:gd name="connsiteX1" fmla="*/ 3543 w 874311"/>
              <a:gd name="connsiteY1" fmla="*/ 0 h 918826"/>
              <a:gd name="connsiteX2" fmla="*/ 472293 w 874311"/>
              <a:gd name="connsiteY2" fmla="*/ 387905 h 918826"/>
              <a:gd name="connsiteX3" fmla="*/ 874311 w 874311"/>
              <a:gd name="connsiteY3" fmla="*/ 918826 h 918826"/>
              <a:gd name="connsiteX0" fmla="*/ 72541 w 900419"/>
              <a:gd name="connsiteY0" fmla="*/ 83746 h 973975"/>
              <a:gd name="connsiteX1" fmla="*/ 762913 w 900419"/>
              <a:gd name="connsiteY1" fmla="*/ 774118 h 973975"/>
              <a:gd name="connsiteX2" fmla="*/ 72541 w 900419"/>
              <a:gd name="connsiteY2" fmla="*/ 774118 h 973975"/>
              <a:gd name="connsiteX3" fmla="*/ 72541 w 900419"/>
              <a:gd name="connsiteY3" fmla="*/ 83746 h 973975"/>
              <a:gd name="connsiteX0" fmla="*/ 0 w 900419"/>
              <a:gd name="connsiteY0" fmla="*/ 8142 h 973975"/>
              <a:gd name="connsiteX1" fmla="*/ 3543 w 900419"/>
              <a:gd name="connsiteY1" fmla="*/ 0 h 973975"/>
              <a:gd name="connsiteX2" fmla="*/ 472293 w 900419"/>
              <a:gd name="connsiteY2" fmla="*/ 387905 h 973975"/>
              <a:gd name="connsiteX3" fmla="*/ 900419 w 900419"/>
              <a:gd name="connsiteY3" fmla="*/ 973975 h 973975"/>
            </a:gdLst>
            <a:ahLst/>
            <a:cxnLst>
              <a:cxn ang="0">
                <a:pos x="connsiteX0" y="connsiteY0"/>
              </a:cxn>
              <a:cxn ang="0">
                <a:pos x="connsiteX1" y="connsiteY1"/>
              </a:cxn>
              <a:cxn ang="0">
                <a:pos x="connsiteX2" y="connsiteY2"/>
              </a:cxn>
              <a:cxn ang="0">
                <a:pos x="connsiteX3" y="connsiteY3"/>
              </a:cxn>
            </a:cxnLst>
            <a:rect l="l" t="t" r="r" b="b"/>
            <a:pathLst>
              <a:path w="900419" h="973975" stroke="0" extrusionOk="0">
                <a:moveTo>
                  <a:pt x="72541" y="83746"/>
                </a:moveTo>
                <a:cubicBezTo>
                  <a:pt x="453823" y="83746"/>
                  <a:pt x="762913" y="392836"/>
                  <a:pt x="762913" y="774118"/>
                </a:cubicBezTo>
                <a:lnTo>
                  <a:pt x="72541" y="774118"/>
                </a:lnTo>
                <a:lnTo>
                  <a:pt x="72541" y="83746"/>
                </a:lnTo>
                <a:close/>
              </a:path>
              <a:path w="900419" h="973975" fill="none">
                <a:moveTo>
                  <a:pt x="0" y="8142"/>
                </a:moveTo>
                <a:lnTo>
                  <a:pt x="3543" y="0"/>
                </a:lnTo>
                <a:cubicBezTo>
                  <a:pt x="79991" y="24749"/>
                  <a:pt x="311374" y="215585"/>
                  <a:pt x="472293" y="387905"/>
                </a:cubicBezTo>
                <a:cubicBezTo>
                  <a:pt x="633212" y="560225"/>
                  <a:pt x="843239" y="859545"/>
                  <a:pt x="900419" y="973975"/>
                </a:cubicBezTo>
              </a:path>
            </a:pathLst>
          </a:custGeom>
          <a:ln w="28575">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TextBox 43"/>
          <p:cNvSpPr txBox="1"/>
          <p:nvPr/>
        </p:nvSpPr>
        <p:spPr>
          <a:xfrm>
            <a:off x="838200" y="6324503"/>
            <a:ext cx="8872728" cy="400110"/>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The team won the championship</a:t>
            </a:r>
            <a:r>
              <a:rPr lang="en-US" sz="2000" b="1" u="sng" spc="-20" dirty="0">
                <a:solidFill>
                  <a:schemeClr val="tx1">
                    <a:lumMod val="50000"/>
                    <a:lumOff val="50000"/>
                  </a:schemeClr>
                </a:solidFill>
                <a:latin typeface="Bookman Old Style" panose="02050604050505020204" pitchFamily="18" charset="0"/>
              </a:rPr>
              <a:t>,</a:t>
            </a:r>
            <a:r>
              <a:rPr lang="en-US" sz="2000" spc="-20" dirty="0">
                <a:solidFill>
                  <a:schemeClr val="tx1">
                    <a:lumMod val="50000"/>
                    <a:lumOff val="50000"/>
                  </a:schemeClr>
                </a:solidFill>
                <a:latin typeface="Bookman Old Style" panose="02050604050505020204" pitchFamily="18" charset="0"/>
              </a:rPr>
              <a:t> which shocked the opponents.</a:t>
            </a:r>
          </a:p>
        </p:txBody>
      </p:sp>
    </p:spTree>
    <p:extLst>
      <p:ext uri="{BB962C8B-B14F-4D97-AF65-F5344CB8AC3E}">
        <p14:creationId xmlns:p14="http://schemas.microsoft.com/office/powerpoint/2010/main" val="6305217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Relative Pronouns and </a:t>
            </a:r>
            <a:r>
              <a:rPr lang="en-US" dirty="0" smtClean="0"/>
              <a:t>Adverbs</a:t>
            </a:r>
            <a:endParaRPr lang="en-US" dirty="0"/>
          </a:p>
        </p:txBody>
      </p:sp>
      <p:sp>
        <p:nvSpPr>
          <p:cNvPr id="5" name="Text Placeholder 4"/>
          <p:cNvSpPr>
            <a:spLocks noGrp="1"/>
          </p:cNvSpPr>
          <p:nvPr>
            <p:ph type="body" sz="quarter" idx="13"/>
          </p:nvPr>
        </p:nvSpPr>
        <p:spPr>
          <a:xfrm>
            <a:off x="838200" y="1158173"/>
            <a:ext cx="10515600" cy="5403549"/>
          </a:xfrm>
        </p:spPr>
        <p:txBody>
          <a:bodyPr>
            <a:normAutofit fontScale="85000" lnSpcReduction="20000"/>
          </a:bodyPr>
          <a:lstStyle/>
          <a:p>
            <a:pPr marL="0" indent="0">
              <a:spcBef>
                <a:spcPts val="1800"/>
              </a:spcBef>
              <a:buNone/>
            </a:pPr>
            <a:r>
              <a:rPr lang="en-US" sz="2500" b="1" dirty="0"/>
              <a:t>Verb Agreement in Adjective </a:t>
            </a:r>
            <a:r>
              <a:rPr lang="en-US" sz="2500" b="1" dirty="0" smtClean="0"/>
              <a:t>Clauses</a:t>
            </a:r>
          </a:p>
          <a:p>
            <a:pPr marL="0" indent="0">
              <a:spcBef>
                <a:spcPts val="1800"/>
              </a:spcBef>
              <a:buNone/>
            </a:pPr>
            <a:r>
              <a:rPr lang="en-US" sz="2500" dirty="0"/>
              <a:t>The verb in an adjective clause agrees in number with its antecedent. Compare </a:t>
            </a:r>
            <a:r>
              <a:rPr lang="en-US" sz="2500" dirty="0" smtClean="0"/>
              <a:t>these two sentences:</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r>
              <a:rPr lang="en-US" sz="2500" b="1" dirty="0"/>
              <a:t>Punctuation of Adjective </a:t>
            </a:r>
            <a:r>
              <a:rPr lang="en-US" sz="2500" b="1" dirty="0" smtClean="0"/>
              <a:t>Clauses</a:t>
            </a:r>
          </a:p>
          <a:p>
            <a:pPr marL="0" indent="0">
              <a:spcBef>
                <a:spcPts val="1800"/>
              </a:spcBef>
              <a:buNone/>
            </a:pPr>
            <a:r>
              <a:rPr lang="en-US" sz="2500" dirty="0"/>
              <a:t>Adjective clauses are either restrictive (necessary) or nonrestrictive (unnecessary</a:t>
            </a:r>
            <a:r>
              <a:rPr lang="en-US" sz="2500" dirty="0" smtClean="0"/>
              <a:t>).</a:t>
            </a:r>
          </a:p>
          <a:p>
            <a:pPr>
              <a:spcBef>
                <a:spcPts val="1800"/>
              </a:spcBef>
            </a:pPr>
            <a:r>
              <a:rPr lang="en-US" sz="2500" dirty="0"/>
              <a:t>A restrictive clause is necessary because it identifies its antecedent for the reader. Do not use commas with restrictive clauses</a:t>
            </a:r>
            <a:r>
              <a:rPr lang="en-US" sz="2500" dirty="0" smtClean="0"/>
              <a:t>.</a:t>
            </a:r>
          </a:p>
          <a:p>
            <a:pPr>
              <a:spcBef>
                <a:spcPts val="1800"/>
              </a:spcBef>
            </a:pPr>
            <a:r>
              <a:rPr lang="en-US" sz="2500"/>
              <a:t>A </a:t>
            </a:r>
            <a:r>
              <a:rPr lang="en-US" sz="2500" smtClean="0"/>
              <a:t>nonestrictive </a:t>
            </a:r>
            <a:r>
              <a:rPr lang="en-US" sz="2500" dirty="0"/>
              <a:t>clause is not necessary to identify its antecedent; it merely gives the reader some extra information about it. Because you can omit a </a:t>
            </a:r>
            <a:r>
              <a:rPr lang="en-US" sz="2500" dirty="0" err="1"/>
              <a:t>nonestrictive</a:t>
            </a:r>
            <a:r>
              <a:rPr lang="en-US" sz="2500" smtClean="0"/>
              <a:t> </a:t>
            </a:r>
            <a:r>
              <a:rPr lang="en-US" sz="2500"/>
              <a:t>clause without loss of meaning, separate it from the rest of the sentence with commas</a:t>
            </a:r>
            <a:r>
              <a:rPr lang="en-US" sz="2500" smtClean="0"/>
              <a:t>.</a:t>
            </a:r>
          </a:p>
          <a:p>
            <a:pPr>
              <a:spcBef>
                <a:spcPts val="1800"/>
              </a:spcBef>
            </a:pPr>
            <a:r>
              <a:rPr lang="en-US" sz="2500" dirty="0"/>
              <a:t>The relative pronoun that is used in restrictive clauses only. (Which is used in </a:t>
            </a:r>
            <a:r>
              <a:rPr lang="en-US" sz="2500" dirty="0" err="1"/>
              <a:t>nonestrictive</a:t>
            </a:r>
            <a:r>
              <a:rPr lang="en-US" sz="2500"/>
              <a:t> clauses only</a:t>
            </a:r>
            <a:r>
              <a:rPr lang="en-US" sz="2500" smtClean="0"/>
              <a:t>.)</a:t>
            </a:r>
            <a:endParaRPr lang="en-US" sz="2500"/>
          </a:p>
        </p:txBody>
      </p:sp>
      <p:sp>
        <p:nvSpPr>
          <p:cNvPr id="9" name="TextBox 8"/>
          <p:cNvSpPr txBox="1"/>
          <p:nvPr/>
        </p:nvSpPr>
        <p:spPr>
          <a:xfrm>
            <a:off x="838200" y="2293878"/>
            <a:ext cx="1043635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An employee who </a:t>
            </a:r>
            <a:r>
              <a:rPr lang="en-US" sz="2200" b="1" spc="-20" dirty="0">
                <a:solidFill>
                  <a:schemeClr val="tx1">
                    <a:lumMod val="50000"/>
                    <a:lumOff val="50000"/>
                  </a:schemeClr>
                </a:solidFill>
                <a:latin typeface="Bookman Old Style" panose="02050604050505020204" pitchFamily="18" charset="0"/>
              </a:rPr>
              <a:t>works</a:t>
            </a:r>
            <a:r>
              <a:rPr lang="en-US" sz="2200" spc="-20" dirty="0">
                <a:solidFill>
                  <a:schemeClr val="tx1">
                    <a:lumMod val="50000"/>
                    <a:lumOff val="50000"/>
                  </a:schemeClr>
                </a:solidFill>
                <a:latin typeface="Bookman Old Style" panose="02050604050505020204" pitchFamily="18" charset="0"/>
              </a:rPr>
              <a:t> part-time usually receives no benefits.</a:t>
            </a:r>
            <a:endParaRPr lang="en-US" sz="2200" b="1" spc="-20"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838200" y="2724765"/>
            <a:ext cx="1043635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Employees who </a:t>
            </a:r>
            <a:r>
              <a:rPr lang="en-US" sz="2200" b="1" spc="-20" dirty="0">
                <a:solidFill>
                  <a:schemeClr val="tx1">
                    <a:lumMod val="50000"/>
                    <a:lumOff val="50000"/>
                  </a:schemeClr>
                </a:solidFill>
                <a:latin typeface="Bookman Old Style" panose="02050604050505020204" pitchFamily="18" charset="0"/>
              </a:rPr>
              <a:t>work</a:t>
            </a:r>
            <a:r>
              <a:rPr lang="en-US" sz="2200" spc="-20" dirty="0">
                <a:solidFill>
                  <a:schemeClr val="tx1">
                    <a:lumMod val="50000"/>
                    <a:lumOff val="50000"/>
                  </a:schemeClr>
                </a:solidFill>
                <a:latin typeface="Bookman Old Style" panose="02050604050505020204" pitchFamily="18" charset="0"/>
              </a:rPr>
              <a:t> part-time usually receive no benefits.</a:t>
            </a:r>
            <a:endParaRPr lang="en-US" sz="2200" b="1"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5825718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Relative Pronouns and </a:t>
            </a:r>
            <a:r>
              <a:rPr lang="en-US" dirty="0" smtClean="0"/>
              <a:t>Adverbs</a:t>
            </a:r>
            <a:endParaRPr lang="en-US" dirty="0"/>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dirty="0"/>
              <a:t>Restrictive (necessary): no </a:t>
            </a:r>
            <a:r>
              <a:rPr lang="en-US" sz="2500" dirty="0" smtClean="0"/>
              <a:t>commas</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smtClean="0"/>
          </a:p>
          <a:p>
            <a:pPr marL="0" indent="0">
              <a:spcBef>
                <a:spcPts val="1800"/>
              </a:spcBef>
              <a:buNone/>
            </a:pPr>
            <a:r>
              <a:rPr lang="en-US" sz="2500" dirty="0"/>
              <a:t>Nonrestrictive (unnecessary): </a:t>
            </a:r>
            <a:r>
              <a:rPr lang="en-US" sz="2500" dirty="0" smtClean="0"/>
              <a:t>commas</a:t>
            </a:r>
          </a:p>
        </p:txBody>
      </p:sp>
      <p:sp>
        <p:nvSpPr>
          <p:cNvPr id="9" name="TextBox 8"/>
          <p:cNvSpPr txBox="1"/>
          <p:nvPr/>
        </p:nvSpPr>
        <p:spPr>
          <a:xfrm>
            <a:off x="838200" y="1772670"/>
            <a:ext cx="10802112"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professor </a:t>
            </a:r>
            <a:r>
              <a:rPr lang="en-US" sz="2200" b="1" spc="-20" dirty="0">
                <a:solidFill>
                  <a:schemeClr val="tx1">
                    <a:lumMod val="50000"/>
                    <a:lumOff val="50000"/>
                  </a:schemeClr>
                </a:solidFill>
                <a:latin typeface="Bookman Old Style" panose="02050604050505020204" pitchFamily="18" charset="0"/>
              </a:rPr>
              <a:t>who teaches my biology class </a:t>
            </a:r>
            <a:r>
              <a:rPr lang="en-US" sz="2200" spc="-20" dirty="0">
                <a:solidFill>
                  <a:schemeClr val="tx1">
                    <a:lumMod val="50000"/>
                    <a:lumOff val="50000"/>
                  </a:schemeClr>
                </a:solidFill>
                <a:latin typeface="Bookman Old Style" panose="02050604050505020204" pitchFamily="18" charset="0"/>
              </a:rPr>
              <a:t>won a Nobel Prize two years ago.</a:t>
            </a:r>
            <a:endParaRPr lang="en-US" sz="2200" b="1" spc="-20"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838200" y="2314880"/>
            <a:ext cx="10710672" cy="707886"/>
          </a:xfrm>
          <a:prstGeom prst="rect">
            <a:avLst/>
          </a:prstGeom>
          <a:noFill/>
        </p:spPr>
        <p:txBody>
          <a:bodyPr wrap="square" rtlCol="0">
            <a:spAutoFit/>
          </a:bodyPr>
          <a:lstStyle/>
          <a:p>
            <a:r>
              <a:rPr lang="en-US" sz="2000" i="1" spc="-20" dirty="0">
                <a:solidFill>
                  <a:schemeClr val="tx1">
                    <a:lumMod val="50000"/>
                    <a:lumOff val="50000"/>
                  </a:schemeClr>
                </a:solidFill>
                <a:latin typeface="Bookman Old Style" panose="02050604050505020204" pitchFamily="18" charset="0"/>
              </a:rPr>
              <a:t>(Which professor won a Nobel Prize two years </a:t>
            </a:r>
            <a:r>
              <a:rPr lang="en-US" sz="2000" i="1" spc="-20" dirty="0" smtClean="0">
                <a:solidFill>
                  <a:schemeClr val="tx1">
                    <a:lumMod val="50000"/>
                    <a:lumOff val="50000"/>
                  </a:schemeClr>
                </a:solidFill>
                <a:latin typeface="Bookman Old Style" panose="02050604050505020204" pitchFamily="18" charset="0"/>
              </a:rPr>
              <a:t>ago?</a:t>
            </a:r>
          </a:p>
          <a:p>
            <a:r>
              <a:rPr lang="en-US" sz="2000" i="1" spc="-20" dirty="0" smtClean="0">
                <a:solidFill>
                  <a:schemeClr val="tx1">
                    <a:lumMod val="50000"/>
                    <a:lumOff val="50000"/>
                  </a:schemeClr>
                </a:solidFill>
                <a:latin typeface="Bookman Old Style" panose="02050604050505020204" pitchFamily="18" charset="0"/>
              </a:rPr>
              <a:t>The </a:t>
            </a:r>
            <a:r>
              <a:rPr lang="en-US" sz="2000" i="1" spc="-20" dirty="0">
                <a:solidFill>
                  <a:schemeClr val="tx1">
                    <a:lumMod val="50000"/>
                    <a:lumOff val="50000"/>
                  </a:schemeClr>
                </a:solidFill>
                <a:latin typeface="Bookman Old Style" panose="02050604050505020204" pitchFamily="18" charset="0"/>
              </a:rPr>
              <a:t>clause who teaches </a:t>
            </a:r>
            <a:r>
              <a:rPr lang="en-US" sz="2000" i="1" spc="-20" dirty="0" smtClean="0">
                <a:solidFill>
                  <a:schemeClr val="tx1">
                    <a:lumMod val="50000"/>
                    <a:lumOff val="50000"/>
                  </a:schemeClr>
                </a:solidFill>
                <a:latin typeface="Bookman Old Style" panose="02050604050505020204" pitchFamily="18" charset="0"/>
              </a:rPr>
              <a:t>my biology </a:t>
            </a:r>
            <a:r>
              <a:rPr lang="en-US" sz="2000" i="1" spc="-20" dirty="0">
                <a:solidFill>
                  <a:schemeClr val="tx1">
                    <a:lumMod val="50000"/>
                    <a:lumOff val="50000"/>
                  </a:schemeClr>
                </a:solidFill>
                <a:latin typeface="Bookman Old Style" panose="02050604050505020204" pitchFamily="18" charset="0"/>
              </a:rPr>
              <a:t>class is necessary to identify the professor.)</a:t>
            </a:r>
            <a:endParaRPr lang="en-US" sz="2000" b="1" i="1" spc="-20" dirty="0">
              <a:solidFill>
                <a:schemeClr val="tx1">
                  <a:lumMod val="50000"/>
                  <a:lumOff val="50000"/>
                </a:schemeClr>
              </a:solidFill>
              <a:latin typeface="Bookman Old Style" panose="02050604050505020204" pitchFamily="18" charset="0"/>
            </a:endParaRPr>
          </a:p>
        </p:txBody>
      </p:sp>
      <p:sp>
        <p:nvSpPr>
          <p:cNvPr id="6" name="TextBox 5"/>
          <p:cNvSpPr txBox="1"/>
          <p:nvPr/>
        </p:nvSpPr>
        <p:spPr>
          <a:xfrm>
            <a:off x="838200" y="4167196"/>
            <a:ext cx="11058144" cy="415498"/>
          </a:xfrm>
          <a:prstGeom prst="rect">
            <a:avLst/>
          </a:prstGeom>
          <a:noFill/>
        </p:spPr>
        <p:txBody>
          <a:bodyPr wrap="square" rtlCol="0">
            <a:spAutoFit/>
          </a:bodyPr>
          <a:lstStyle/>
          <a:p>
            <a:r>
              <a:rPr lang="en-US" sz="2100" spc="-20" dirty="0">
                <a:solidFill>
                  <a:schemeClr val="tx1">
                    <a:lumMod val="50000"/>
                    <a:lumOff val="50000"/>
                  </a:schemeClr>
                </a:solidFill>
                <a:latin typeface="Bookman Old Style" panose="02050604050505020204" pitchFamily="18" charset="0"/>
              </a:rPr>
              <a:t>Professor Jones, </a:t>
            </a:r>
            <a:r>
              <a:rPr lang="en-US" sz="2100" b="1" spc="-20" dirty="0">
                <a:solidFill>
                  <a:schemeClr val="tx1">
                    <a:lumMod val="50000"/>
                    <a:lumOff val="50000"/>
                  </a:schemeClr>
                </a:solidFill>
                <a:latin typeface="Bookman Old Style" panose="02050604050505020204" pitchFamily="18" charset="0"/>
              </a:rPr>
              <a:t>who teaches my biology class, </a:t>
            </a:r>
            <a:r>
              <a:rPr lang="en-US" sz="2100" spc="-20" dirty="0">
                <a:solidFill>
                  <a:schemeClr val="tx1">
                    <a:lumMod val="50000"/>
                    <a:lumOff val="50000"/>
                  </a:schemeClr>
                </a:solidFill>
                <a:latin typeface="Bookman Old Style" panose="02050604050505020204" pitchFamily="18" charset="0"/>
              </a:rPr>
              <a:t>won a Nobel Prize two years ago.</a:t>
            </a:r>
            <a:endParaRPr lang="en-US" sz="2100" b="1" spc="-2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838200" y="4709406"/>
            <a:ext cx="10710672" cy="1015663"/>
          </a:xfrm>
          <a:prstGeom prst="rect">
            <a:avLst/>
          </a:prstGeom>
          <a:noFill/>
        </p:spPr>
        <p:txBody>
          <a:bodyPr wrap="square" rtlCol="0">
            <a:spAutoFit/>
          </a:bodyPr>
          <a:lstStyle/>
          <a:p>
            <a:r>
              <a:rPr lang="en-US" sz="2000" i="1" spc="-20" dirty="0">
                <a:solidFill>
                  <a:schemeClr val="tx1">
                    <a:lumMod val="50000"/>
                    <a:lumOff val="50000"/>
                  </a:schemeClr>
                </a:solidFill>
                <a:latin typeface="Bookman Old Style" panose="02050604050505020204" pitchFamily="18" charset="0"/>
              </a:rPr>
              <a:t>(The person who won a Nobel Prize is identified by his name, so the clause who teaches my biology class is extra, unnecessary information about Professor Jones. If it were omitted, we would still know which person won the Nobel Prize.)</a:t>
            </a:r>
            <a:endParaRPr lang="en-US" sz="2000" b="1" i="1"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4031919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dirty="0"/>
              <a:t>There are different types of adjective clauses. In each different type, the relative pronoun has a different function. It may be a subject or an object in its own clause, it may replace a possessive word</a:t>
            </a:r>
            <a:r>
              <a:rPr lang="en-US" sz="2500" dirty="0" smtClean="0"/>
              <a:t>.</a:t>
            </a:r>
          </a:p>
          <a:p>
            <a:pPr marL="0" indent="0">
              <a:spcBef>
                <a:spcPts val="1800"/>
              </a:spcBef>
              <a:buNone/>
            </a:pPr>
            <a:r>
              <a:rPr lang="en-US" sz="2500" b="1" dirty="0" smtClean="0"/>
              <a:t>1. Relative </a:t>
            </a:r>
            <a:r>
              <a:rPr lang="en-US" sz="2500" b="1" dirty="0"/>
              <a:t>Pronouns as </a:t>
            </a:r>
            <a:r>
              <a:rPr lang="en-US" sz="2500" b="1" dirty="0" smtClean="0"/>
              <a:t>Subjects</a:t>
            </a:r>
          </a:p>
          <a:p>
            <a:pPr marL="0" indent="0">
              <a:spcBef>
                <a:spcPts val="1800"/>
              </a:spcBef>
              <a:buNone/>
            </a:pPr>
            <a:r>
              <a:rPr lang="en-US" sz="2500" dirty="0"/>
              <a:t>A relative pronoun can be the subject of its own clause</a:t>
            </a:r>
            <a:r>
              <a:rPr lang="en-US" sz="2500" dirty="0" smtClean="0"/>
              <a:t>.</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r>
              <a:rPr lang="en-US" sz="2500" dirty="0"/>
              <a:t>In this pattern, who, which, and that can be either singular or plural. Make the verb agree with the antecedent.</a:t>
            </a:r>
          </a:p>
          <a:p>
            <a:pPr marL="0" indent="0">
              <a:spcBef>
                <a:spcPts val="1800"/>
              </a:spcBef>
              <a:buNone/>
            </a:pPr>
            <a:endParaRPr lang="en-US" sz="25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3565096"/>
            <a:ext cx="10058400" cy="1435076"/>
          </a:xfrm>
          <a:prstGeom prst="rect">
            <a:avLst/>
          </a:prstGeom>
        </p:spPr>
      </p:pic>
    </p:spTree>
    <p:extLst>
      <p:ext uri="{BB962C8B-B14F-4D97-AF65-F5344CB8AC3E}">
        <p14:creationId xmlns:p14="http://schemas.microsoft.com/office/powerpoint/2010/main" val="19562698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2. Relative Pronouns as Objects</a:t>
            </a:r>
          </a:p>
          <a:p>
            <a:pPr marL="0" indent="0">
              <a:spcBef>
                <a:spcPts val="1800"/>
              </a:spcBef>
              <a:buNone/>
            </a:pPr>
            <a:r>
              <a:rPr lang="en-US" sz="2500" dirty="0"/>
              <a:t>A relative pronoun can be an object in its own </a:t>
            </a:r>
            <a:r>
              <a:rPr lang="en-US" sz="2500" dirty="0" smtClean="0"/>
              <a:t>clause.</a:t>
            </a:r>
            <a:endParaRPr lang="en-US" sz="2500" dirty="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5400"/>
              </a:spcBef>
              <a:buNone/>
            </a:pPr>
            <a:r>
              <a:rPr lang="en-US" sz="2500" b="1" dirty="0"/>
              <a:t>Note: </a:t>
            </a:r>
            <a:r>
              <a:rPr lang="en-US" sz="2500" dirty="0"/>
              <a:t>You can omit that in object pattern clauses only.</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448184"/>
            <a:ext cx="10058400" cy="1556691"/>
          </a:xfrm>
          <a:prstGeom prst="rect">
            <a:avLst/>
          </a:prstGeom>
        </p:spPr>
      </p:pic>
      <p:sp>
        <p:nvSpPr>
          <p:cNvPr id="6" name="TextBox 5"/>
          <p:cNvSpPr txBox="1"/>
          <p:nvPr/>
        </p:nvSpPr>
        <p:spPr>
          <a:xfrm>
            <a:off x="1679448" y="5067855"/>
            <a:ext cx="5663184" cy="430887"/>
          </a:xfrm>
          <a:prstGeom prst="rect">
            <a:avLst/>
          </a:prstGeom>
          <a:noFill/>
        </p:spPr>
        <p:txBody>
          <a:bodyPr wrap="square" rtlCol="0">
            <a:spAutoFit/>
          </a:bodyPr>
          <a:lstStyle/>
          <a:p>
            <a:r>
              <a:rPr lang="en-US" sz="2200" spc="-20" dirty="0">
                <a:solidFill>
                  <a:schemeClr val="tx1">
                    <a:lumMod val="50000"/>
                    <a:lumOff val="50000"/>
                  </a:schemeClr>
                </a:solidFill>
                <a:latin typeface="Bookman Old Style" panose="02050604050505020204" pitchFamily="18" charset="0"/>
              </a:rPr>
              <a:t>The address </a:t>
            </a:r>
            <a:r>
              <a:rPr lang="en-US" sz="2200" b="1" spc="-20" dirty="0">
                <a:solidFill>
                  <a:schemeClr val="tx1">
                    <a:lumMod val="50000"/>
                    <a:lumOff val="50000"/>
                  </a:schemeClr>
                </a:solidFill>
                <a:latin typeface="Bookman Old Style" panose="02050604050505020204" pitchFamily="18" charset="0"/>
              </a:rPr>
              <a:t>he gave me </a:t>
            </a:r>
            <a:r>
              <a:rPr lang="en-US" sz="2200" spc="-20" dirty="0">
                <a:solidFill>
                  <a:schemeClr val="tx1">
                    <a:lumMod val="50000"/>
                    <a:lumOff val="50000"/>
                  </a:schemeClr>
                </a:solidFill>
                <a:latin typeface="Bookman Old Style" panose="02050604050505020204" pitchFamily="18" charset="0"/>
              </a:rPr>
              <a:t>was incorrect.</a:t>
            </a:r>
            <a:endParaRPr lang="en-US" sz="2200" b="1"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2651042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403549"/>
          </a:xfrm>
        </p:spPr>
        <p:txBody>
          <a:bodyPr>
            <a:normAutofit fontScale="92500"/>
          </a:bodyPr>
          <a:lstStyle/>
          <a:p>
            <a:pPr marL="0" indent="0">
              <a:spcBef>
                <a:spcPts val="1800"/>
              </a:spcBef>
              <a:buNone/>
            </a:pPr>
            <a:r>
              <a:rPr lang="en-US" sz="2500" b="1" dirty="0" smtClean="0"/>
              <a:t>3. </a:t>
            </a:r>
            <a:r>
              <a:rPr lang="en-US" sz="2500" b="1" dirty="0"/>
              <a:t>Possessive Adjective Clauses</a:t>
            </a:r>
          </a:p>
          <a:p>
            <a:pPr marL="0" indent="0">
              <a:spcBef>
                <a:spcPts val="1800"/>
              </a:spcBef>
              <a:buNone/>
            </a:pPr>
            <a:r>
              <a:rPr lang="en-US" sz="2500" dirty="0"/>
              <a:t>In possessive adjective clauses, the relative pronoun whose replaces a </a:t>
            </a:r>
            <a:r>
              <a:rPr lang="en-US" sz="2500" dirty="0" smtClean="0"/>
              <a:t>possessive word </a:t>
            </a:r>
            <a:r>
              <a:rPr lang="en-US" sz="2500" dirty="0"/>
              <a:t>such as Mary's, his, our, their, the company's, or its. Possessive </a:t>
            </a:r>
            <a:r>
              <a:rPr lang="en-US" sz="2500" dirty="0" smtClean="0"/>
              <a:t>adjective clauses </a:t>
            </a:r>
            <a:r>
              <a:rPr lang="en-US" sz="2500" dirty="0"/>
              <a:t>can follow the subject or the object pattern</a:t>
            </a:r>
            <a:r>
              <a:rPr lang="en-US" sz="2500" dirty="0" smtClean="0"/>
              <a:t>.</a:t>
            </a:r>
          </a:p>
          <a:p>
            <a:pPr marL="0" indent="0">
              <a:spcBef>
                <a:spcPts val="1800"/>
              </a:spcBef>
              <a:buNone/>
            </a:pPr>
            <a:r>
              <a:rPr lang="en-US" sz="2500" dirty="0"/>
              <a:t>In the subject pattern, the whose + noun phrase is the subject of the adjective clause. In the object pattern, the whose + noun phrase is the object in the </a:t>
            </a:r>
            <a:r>
              <a:rPr lang="en-US" sz="2500" dirty="0" smtClean="0"/>
              <a:t>adjective </a:t>
            </a:r>
            <a:r>
              <a:rPr lang="en-US" sz="2500" dirty="0"/>
              <a:t>clause</a:t>
            </a:r>
            <a:r>
              <a:rPr lang="en-US" sz="2500" dirty="0" smtClean="0"/>
              <a:t>.</a:t>
            </a:r>
          </a:p>
          <a:p>
            <a:pPr marL="0" indent="0">
              <a:spcBef>
                <a:spcPts val="1800"/>
              </a:spcBef>
              <a:buNone/>
            </a:pPr>
            <a:r>
              <a:rPr lang="en-US" sz="2500" b="1" dirty="0" smtClean="0"/>
              <a:t>Notes</a:t>
            </a:r>
          </a:p>
          <a:p>
            <a:pPr>
              <a:spcBef>
                <a:spcPts val="1800"/>
              </a:spcBef>
            </a:pPr>
            <a:r>
              <a:rPr lang="en-US" sz="2500" dirty="0"/>
              <a:t>Some writers feel that whose should be used to refer only to people. </a:t>
            </a:r>
            <a:r>
              <a:rPr lang="en-US" sz="2500" dirty="0" smtClean="0"/>
              <a:t>For animals </a:t>
            </a:r>
            <a:r>
              <a:rPr lang="en-US" sz="2500" dirty="0"/>
              <a:t>and things, they recommend using of which</a:t>
            </a:r>
            <a:r>
              <a:rPr lang="en-US" sz="2500" dirty="0" smtClean="0"/>
              <a:t>.</a:t>
            </a:r>
          </a:p>
          <a:p>
            <a:pPr>
              <a:spcBef>
                <a:spcPts val="1800"/>
              </a:spcBef>
            </a:pPr>
            <a:r>
              <a:rPr lang="en-US" sz="2500" dirty="0"/>
              <a:t>You have learned that the verb in an adjective clause agrees with the antecedent</a:t>
            </a:r>
            <a:r>
              <a:rPr lang="en-US" sz="2500" dirty="0" smtClean="0"/>
              <a:t>.</a:t>
            </a:r>
          </a:p>
          <a:p>
            <a:pPr>
              <a:spcBef>
                <a:spcPts val="1800"/>
              </a:spcBef>
            </a:pPr>
            <a:r>
              <a:rPr lang="en-US" sz="2500" dirty="0"/>
              <a:t>Now learn the exception: When whose + noun is the subject of an adjective clause, the verb agrees with that noun.</a:t>
            </a:r>
          </a:p>
        </p:txBody>
      </p:sp>
    </p:spTree>
    <p:extLst>
      <p:ext uri="{BB962C8B-B14F-4D97-AF65-F5344CB8AC3E}">
        <p14:creationId xmlns:p14="http://schemas.microsoft.com/office/powerpoint/2010/main" val="11831308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403549"/>
          </a:xfrm>
        </p:spPr>
        <p:txBody>
          <a:bodyPr>
            <a:normAutofit fontScale="92500" lnSpcReduction="20000"/>
          </a:bodyPr>
          <a:lstStyle/>
          <a:p>
            <a:pPr marL="0" indent="0">
              <a:spcBef>
                <a:spcPts val="1800"/>
              </a:spcBef>
              <a:buNone/>
            </a:pPr>
            <a:r>
              <a:rPr lang="en-US" sz="2500" b="1" dirty="0"/>
              <a:t>4. Relative Pronouns as Objects of Prepositions</a:t>
            </a:r>
          </a:p>
          <a:p>
            <a:pPr marL="0" indent="0">
              <a:spcBef>
                <a:spcPts val="1800"/>
              </a:spcBef>
              <a:buNone/>
            </a:pPr>
            <a:r>
              <a:rPr lang="en-US" sz="2500" dirty="0"/>
              <a:t>A relative pronoun can be the object of a preposition in its own clause</a:t>
            </a:r>
            <a:r>
              <a:rPr lang="en-US" sz="2500" dirty="0" smtClean="0"/>
              <a:t>.</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r>
              <a:rPr lang="en-US" sz="2500" dirty="0"/>
              <a:t>These adjective clauses are formed in two ways: the formal way and the informal way</a:t>
            </a:r>
            <a:r>
              <a:rPr lang="en-US" sz="2500" dirty="0" smtClean="0"/>
              <a:t>.</a:t>
            </a:r>
          </a:p>
          <a:p>
            <a:pPr marL="0" indent="0">
              <a:spcBef>
                <a:spcPts val="1800"/>
              </a:spcBef>
              <a:buNone/>
            </a:pPr>
            <a:r>
              <a:rPr lang="en-US" sz="2500" dirty="0"/>
              <a:t>In the formal way, the preposition and relative pronoun are together at the beginning of the clause</a:t>
            </a:r>
            <a:r>
              <a:rPr lang="en-US" sz="2500" dirty="0" smtClean="0"/>
              <a:t>:</a:t>
            </a:r>
          </a:p>
          <a:p>
            <a:pPr marL="0" indent="0">
              <a:spcBef>
                <a:spcPts val="1800"/>
              </a:spcBef>
              <a:buNone/>
            </a:pPr>
            <a:endParaRPr lang="en-US" sz="2500" dirty="0" smtClean="0"/>
          </a:p>
          <a:p>
            <a:pPr marL="0" indent="0">
              <a:spcBef>
                <a:spcPts val="1200"/>
              </a:spcBef>
              <a:buNone/>
            </a:pPr>
            <a:r>
              <a:rPr lang="en-US" sz="2500" dirty="0"/>
              <a:t>In the informal way, the pronoun comes at the beginning and the preposition at the end of the clause</a:t>
            </a:r>
            <a:r>
              <a:rPr lang="en-US" sz="2500" dirty="0" smtClean="0"/>
              <a:t>:</a:t>
            </a:r>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146287"/>
            <a:ext cx="10058400" cy="1543147"/>
          </a:xfrm>
          <a:prstGeom prst="rect">
            <a:avLst/>
          </a:prstGeom>
        </p:spPr>
      </p:pic>
      <p:sp>
        <p:nvSpPr>
          <p:cNvPr id="6" name="TextBox 5"/>
          <p:cNvSpPr txBox="1"/>
          <p:nvPr/>
        </p:nvSpPr>
        <p:spPr>
          <a:xfrm>
            <a:off x="838200" y="5067855"/>
            <a:ext cx="11076432"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for whom</a:t>
            </a:r>
            <a:r>
              <a:rPr lang="en-US" sz="2000" spc="-20" dirty="0">
                <a:solidFill>
                  <a:schemeClr val="tx1">
                    <a:lumMod val="50000"/>
                    <a:lumOff val="50000"/>
                  </a:schemeClr>
                </a:solidFill>
                <a:latin typeface="Bookman Old Style" panose="02050604050505020204" pitchFamily="18" charset="0"/>
              </a:rPr>
              <a:t> I did a favor | </a:t>
            </a:r>
            <a:r>
              <a:rPr lang="en-US" sz="2000" b="1" spc="-20" dirty="0">
                <a:solidFill>
                  <a:schemeClr val="tx1">
                    <a:lumMod val="50000"/>
                    <a:lumOff val="50000"/>
                  </a:schemeClr>
                </a:solidFill>
                <a:latin typeface="Bookman Old Style" panose="02050604050505020204" pitchFamily="18" charset="0"/>
              </a:rPr>
              <a:t>with whom </a:t>
            </a:r>
            <a:r>
              <a:rPr lang="en-US" sz="2000" spc="-20" dirty="0">
                <a:solidFill>
                  <a:schemeClr val="tx1">
                    <a:lumMod val="50000"/>
                    <a:lumOff val="50000"/>
                  </a:schemeClr>
                </a:solidFill>
                <a:latin typeface="Bookman Old Style" panose="02050604050505020204" pitchFamily="18" charset="0"/>
              </a:rPr>
              <a:t>I shared a secret | </a:t>
            </a:r>
            <a:r>
              <a:rPr lang="en-US" sz="2000" b="1" spc="-20" dirty="0">
                <a:solidFill>
                  <a:schemeClr val="tx1">
                    <a:lumMod val="50000"/>
                    <a:lumOff val="50000"/>
                  </a:schemeClr>
                </a:solidFill>
                <a:latin typeface="Bookman Old Style" panose="02050604050505020204" pitchFamily="18" charset="0"/>
              </a:rPr>
              <a:t>to which </a:t>
            </a:r>
            <a:r>
              <a:rPr lang="en-US" sz="2000" spc="-20" dirty="0">
                <a:solidFill>
                  <a:schemeClr val="tx1">
                    <a:lumMod val="50000"/>
                    <a:lumOff val="50000"/>
                  </a:schemeClr>
                </a:solidFill>
                <a:latin typeface="Bookman Old Style" panose="02050604050505020204" pitchFamily="18" charset="0"/>
              </a:rPr>
              <a:t>I sent my application</a:t>
            </a:r>
            <a:endParaRPr lang="en-US" sz="2000" b="1" spc="-2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838200" y="6242158"/>
            <a:ext cx="10893552"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whom</a:t>
            </a:r>
            <a:r>
              <a:rPr lang="en-US" sz="2000" spc="-20" dirty="0">
                <a:solidFill>
                  <a:schemeClr val="tx1">
                    <a:lumMod val="50000"/>
                    <a:lumOff val="50000"/>
                  </a:schemeClr>
                </a:solidFill>
                <a:latin typeface="Bookman Old Style" panose="02050604050505020204" pitchFamily="18" charset="0"/>
              </a:rPr>
              <a:t> I did a favor </a:t>
            </a:r>
            <a:r>
              <a:rPr lang="en-US" sz="2000" b="1" spc="-20" dirty="0">
                <a:solidFill>
                  <a:schemeClr val="tx1">
                    <a:lumMod val="50000"/>
                    <a:lumOff val="50000"/>
                  </a:schemeClr>
                </a:solidFill>
                <a:latin typeface="Bookman Old Style" panose="02050604050505020204" pitchFamily="18" charset="0"/>
              </a:rPr>
              <a:t>for</a:t>
            </a:r>
            <a:r>
              <a:rPr lang="en-US" sz="2000" spc="-20" dirty="0">
                <a:solidFill>
                  <a:schemeClr val="tx1">
                    <a:lumMod val="50000"/>
                    <a:lumOff val="50000"/>
                  </a:schemeClr>
                </a:solidFill>
                <a:latin typeface="Bookman Old Style" panose="02050604050505020204" pitchFamily="18" charset="0"/>
              </a:rPr>
              <a:t> | </a:t>
            </a:r>
            <a:r>
              <a:rPr lang="en-US" sz="2000" b="1" spc="-20" dirty="0">
                <a:solidFill>
                  <a:schemeClr val="tx1">
                    <a:lumMod val="50000"/>
                    <a:lumOff val="50000"/>
                  </a:schemeClr>
                </a:solidFill>
                <a:latin typeface="Bookman Old Style" panose="02050604050505020204" pitchFamily="18" charset="0"/>
              </a:rPr>
              <a:t>whom</a:t>
            </a:r>
            <a:r>
              <a:rPr lang="en-US" sz="2000" spc="-20" dirty="0">
                <a:solidFill>
                  <a:schemeClr val="tx1">
                    <a:lumMod val="50000"/>
                    <a:lumOff val="50000"/>
                  </a:schemeClr>
                </a:solidFill>
                <a:latin typeface="Bookman Old Style" panose="02050604050505020204" pitchFamily="18" charset="0"/>
              </a:rPr>
              <a:t> I shared a secret </a:t>
            </a:r>
            <a:r>
              <a:rPr lang="en-US" sz="2000" b="1" spc="-20" dirty="0">
                <a:solidFill>
                  <a:schemeClr val="tx1">
                    <a:lumMod val="50000"/>
                    <a:lumOff val="50000"/>
                  </a:schemeClr>
                </a:solidFill>
                <a:latin typeface="Bookman Old Style" panose="02050604050505020204" pitchFamily="18" charset="0"/>
              </a:rPr>
              <a:t>with</a:t>
            </a:r>
            <a:r>
              <a:rPr lang="en-US" sz="2000" spc="-20" dirty="0">
                <a:solidFill>
                  <a:schemeClr val="tx1">
                    <a:lumMod val="50000"/>
                    <a:lumOff val="50000"/>
                  </a:schemeClr>
                </a:solidFill>
                <a:latin typeface="Bookman Old Style" panose="02050604050505020204" pitchFamily="18" charset="0"/>
              </a:rPr>
              <a:t> | </a:t>
            </a:r>
            <a:r>
              <a:rPr lang="en-US" sz="2000" b="1" spc="-20" dirty="0">
                <a:solidFill>
                  <a:schemeClr val="tx1">
                    <a:lumMod val="50000"/>
                    <a:lumOff val="50000"/>
                  </a:schemeClr>
                </a:solidFill>
                <a:latin typeface="Bookman Old Style" panose="02050604050505020204" pitchFamily="18" charset="0"/>
              </a:rPr>
              <a:t>which</a:t>
            </a:r>
            <a:r>
              <a:rPr lang="en-US" sz="2000" spc="-20" dirty="0">
                <a:solidFill>
                  <a:schemeClr val="tx1">
                    <a:lumMod val="50000"/>
                    <a:lumOff val="50000"/>
                  </a:schemeClr>
                </a:solidFill>
                <a:latin typeface="Bookman Old Style" panose="02050604050505020204" pitchFamily="18" charset="0"/>
              </a:rPr>
              <a:t> I sent my application </a:t>
            </a:r>
            <a:r>
              <a:rPr lang="en-US" sz="2000" b="1" spc="-20" dirty="0">
                <a:solidFill>
                  <a:schemeClr val="tx1">
                    <a:lumMod val="50000"/>
                    <a:lumOff val="50000"/>
                  </a:schemeClr>
                </a:solidFill>
                <a:latin typeface="Bookman Old Style" panose="02050604050505020204" pitchFamily="18" charset="0"/>
              </a:rPr>
              <a:t>to</a:t>
            </a:r>
          </a:p>
        </p:txBody>
      </p:sp>
    </p:spTree>
    <p:extLst>
      <p:ext uri="{BB962C8B-B14F-4D97-AF65-F5344CB8AC3E}">
        <p14:creationId xmlns:p14="http://schemas.microsoft.com/office/powerpoint/2010/main" val="44690596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699827"/>
          </a:xfrm>
        </p:spPr>
        <p:txBody>
          <a:bodyPr>
            <a:normAutofit fontScale="92500" lnSpcReduction="10000"/>
          </a:bodyPr>
          <a:lstStyle/>
          <a:p>
            <a:pPr marL="0" indent="0">
              <a:spcBef>
                <a:spcPts val="1800"/>
              </a:spcBef>
              <a:buNone/>
            </a:pPr>
            <a:r>
              <a:rPr lang="en-US" sz="2500" b="1" dirty="0"/>
              <a:t>5. Relative Pronouns in </a:t>
            </a:r>
            <a:r>
              <a:rPr lang="en-US" sz="2500" b="1" dirty="0" smtClean="0"/>
              <a:t>Phrases </a:t>
            </a:r>
            <a:r>
              <a:rPr lang="en-US" sz="2500" b="1" dirty="0"/>
              <a:t>of Quantity and Quality</a:t>
            </a:r>
          </a:p>
          <a:p>
            <a:pPr marL="0" indent="0">
              <a:spcBef>
                <a:spcPts val="1800"/>
              </a:spcBef>
              <a:buNone/>
            </a:pPr>
            <a:r>
              <a:rPr lang="en-US" sz="2500" dirty="0"/>
              <a:t>A relative pronoun can occur in phrases of quantity and quality</a:t>
            </a:r>
            <a:r>
              <a:rPr lang="en-US" sz="2500" dirty="0" smtClean="0"/>
              <a:t>.</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3600"/>
              </a:spcBef>
              <a:buNone/>
            </a:pPr>
            <a:r>
              <a:rPr lang="en-US" sz="2500" dirty="0"/>
              <a:t>These adjective clauses can follow either the subject or the object pattern, and they are always nonrestrictive; that is, they are always used with commas.</a:t>
            </a:r>
          </a:p>
          <a:p>
            <a:pPr marL="0" indent="0">
              <a:spcBef>
                <a:spcPts val="1800"/>
              </a:spcBef>
              <a:buNone/>
            </a:pPr>
            <a:endParaRPr lang="en-US" sz="2500" dirty="0"/>
          </a:p>
          <a:p>
            <a:pPr marL="0" indent="0">
              <a:spcBef>
                <a:spcPts val="1800"/>
              </a:spcBef>
              <a:buNone/>
            </a:pPr>
            <a:endParaRPr lang="en-US" sz="2500" dirty="0" smtClean="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6400" y="2157984"/>
            <a:ext cx="8839200" cy="3667456"/>
          </a:xfrm>
          <a:prstGeom prst="rect">
            <a:avLst/>
          </a:prstGeom>
        </p:spPr>
      </p:pic>
    </p:spTree>
    <p:extLst>
      <p:ext uri="{BB962C8B-B14F-4D97-AF65-F5344CB8AC3E}">
        <p14:creationId xmlns:p14="http://schemas.microsoft.com/office/powerpoint/2010/main" val="105673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1743389"/>
            <a:ext cx="10515600" cy="4957763"/>
          </a:xfrm>
        </p:spPr>
        <p:txBody>
          <a:bodyPr/>
          <a:lstStyle/>
          <a:p>
            <a:pPr>
              <a:lnSpc>
                <a:spcPct val="120000"/>
              </a:lnSpc>
            </a:pPr>
            <a:r>
              <a:rPr lang="en-US" dirty="0"/>
              <a:t>An important element of a good paragraph is </a:t>
            </a:r>
            <a:r>
              <a:rPr lang="en-US" b="1" dirty="0"/>
              <a:t>unity. </a:t>
            </a:r>
            <a:r>
              <a:rPr lang="en-US" dirty="0"/>
              <a:t>Unity means that a </a:t>
            </a:r>
            <a:r>
              <a:rPr lang="en-US" dirty="0" smtClean="0"/>
              <a:t>paragraph discusses </a:t>
            </a:r>
            <a:r>
              <a:rPr lang="en-US" dirty="0"/>
              <a:t>one and only one main idea from beginning to end</a:t>
            </a:r>
            <a:r>
              <a:rPr lang="en-US" dirty="0" smtClean="0"/>
              <a:t>.</a:t>
            </a:r>
          </a:p>
          <a:p>
            <a:pPr>
              <a:lnSpc>
                <a:spcPct val="120000"/>
              </a:lnSpc>
            </a:pPr>
            <a:r>
              <a:rPr lang="en-US" dirty="0" smtClean="0"/>
              <a:t>Sometimes it is possible to discuss more than one aspect of the same idea in one paragraph if they are closely related to each other.</a:t>
            </a:r>
          </a:p>
          <a:p>
            <a:pPr>
              <a:lnSpc>
                <a:spcPct val="120000"/>
              </a:lnSpc>
            </a:pPr>
            <a:r>
              <a:rPr lang="en-US" dirty="0" smtClean="0"/>
              <a:t>The second part of unity is that every supporting sentence must directly explain or prove the main idea.</a:t>
            </a:r>
            <a:endParaRPr lang="en-US" dirty="0"/>
          </a:p>
        </p:txBody>
      </p:sp>
    </p:spTree>
    <p:extLst>
      <p:ext uri="{BB962C8B-B14F-4D97-AF65-F5344CB8AC3E}">
        <p14:creationId xmlns:p14="http://schemas.microsoft.com/office/powerpoint/2010/main" val="244123471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699827"/>
          </a:xfrm>
        </p:spPr>
        <p:txBody>
          <a:bodyPr>
            <a:normAutofit/>
          </a:bodyPr>
          <a:lstStyle/>
          <a:p>
            <a:pPr marL="0" indent="0">
              <a:spcBef>
                <a:spcPts val="1800"/>
              </a:spcBef>
              <a:buNone/>
            </a:pPr>
            <a:r>
              <a:rPr lang="fa-IR" sz="2500" b="1" smtClean="0"/>
              <a:t>6</a:t>
            </a:r>
            <a:r>
              <a:rPr lang="en-US" sz="2500" b="1" dirty="0"/>
              <a:t>. Adjective Clauses of Time and Place</a:t>
            </a:r>
          </a:p>
          <a:p>
            <a:pPr marL="0" indent="0">
              <a:spcBef>
                <a:spcPts val="1800"/>
              </a:spcBef>
              <a:buNone/>
            </a:pPr>
            <a:r>
              <a:rPr lang="en-US" sz="2500" dirty="0"/>
              <a:t>Adjective clauses can also be introduced by the relative adverbs </a:t>
            </a:r>
            <a:r>
              <a:rPr lang="en-US" sz="2500" i="1" dirty="0"/>
              <a:t>when</a:t>
            </a:r>
            <a:r>
              <a:rPr lang="en-US" sz="2500" dirty="0"/>
              <a:t> and </a:t>
            </a:r>
            <a:r>
              <a:rPr lang="en-US" sz="2500" i="1" dirty="0" smtClean="0"/>
              <a:t>where</a:t>
            </a:r>
            <a:r>
              <a:rPr lang="en-US" sz="2500" dirty="0" smtClean="0"/>
              <a:t>.</a:t>
            </a:r>
            <a:endParaRPr lang="en-US" sz="2500" dirty="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r>
              <a:rPr lang="en-US" sz="2500" dirty="0"/>
              <a:t>These clauses refer to a time or a place, and they can be restrictive or nonrestrictive. In the following examples, notice how when and where replace entire prepositional.</a:t>
            </a:r>
          </a:p>
          <a:p>
            <a:pPr marL="0" indent="0">
              <a:spcBef>
                <a:spcPts val="1800"/>
              </a:spcBef>
              <a:buNone/>
            </a:pPr>
            <a:endParaRPr lang="en-US" sz="2500" dirty="0"/>
          </a:p>
          <a:p>
            <a:pPr marL="0" indent="0">
              <a:spcBef>
                <a:spcPts val="1800"/>
              </a:spcBef>
              <a:buNone/>
            </a:pPr>
            <a:endParaRPr lang="en-US" sz="2500" dirty="0" smtClean="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803875"/>
            <a:ext cx="10058400" cy="1680223"/>
          </a:xfrm>
          <a:prstGeom prst="rect">
            <a:avLst/>
          </a:prstGeom>
        </p:spPr>
      </p:pic>
    </p:spTree>
    <p:extLst>
      <p:ext uri="{BB962C8B-B14F-4D97-AF65-F5344CB8AC3E}">
        <p14:creationId xmlns:p14="http://schemas.microsoft.com/office/powerpoint/2010/main" val="33557299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Adjective Clauses</a:t>
            </a:r>
          </a:p>
        </p:txBody>
      </p:sp>
      <p:sp>
        <p:nvSpPr>
          <p:cNvPr id="5" name="Text Placeholder 4"/>
          <p:cNvSpPr>
            <a:spLocks noGrp="1"/>
          </p:cNvSpPr>
          <p:nvPr>
            <p:ph type="body" sz="quarter" idx="13"/>
          </p:nvPr>
        </p:nvSpPr>
        <p:spPr>
          <a:xfrm>
            <a:off x="838200" y="1158173"/>
            <a:ext cx="10515600" cy="5699827"/>
          </a:xfrm>
        </p:spPr>
        <p:txBody>
          <a:bodyPr>
            <a:normAutofit/>
          </a:bodyPr>
          <a:lstStyle/>
          <a:p>
            <a:pPr marL="0" indent="0">
              <a:spcBef>
                <a:spcPts val="1800"/>
              </a:spcBef>
              <a:buNone/>
            </a:pPr>
            <a:r>
              <a:rPr lang="fa-IR" sz="2500" b="1" smtClean="0"/>
              <a:t>6</a:t>
            </a:r>
            <a:r>
              <a:rPr lang="en-US" sz="2500" b="1" dirty="0"/>
              <a:t>. Adjective Clauses of Time and Place</a:t>
            </a:r>
          </a:p>
          <a:p>
            <a:pPr marL="0" indent="0">
              <a:spcBef>
                <a:spcPts val="1800"/>
              </a:spcBef>
              <a:buNone/>
            </a:pPr>
            <a:r>
              <a:rPr lang="en-US" sz="2500" dirty="0"/>
              <a:t>It is also possible to write time and place clauses with the relative pronoun </a:t>
            </a:r>
            <a:r>
              <a:rPr lang="en-US" sz="2500" dirty="0" smtClean="0"/>
              <a:t>which, that</a:t>
            </a:r>
            <a:r>
              <a:rPr lang="en-US" sz="2500" dirty="0"/>
              <a:t>, or </a:t>
            </a:r>
            <a:r>
              <a:rPr lang="en-US" sz="2500" strike="sngStrike" dirty="0"/>
              <a:t>0</a:t>
            </a:r>
            <a:r>
              <a:rPr lang="en-US" sz="2500" dirty="0"/>
              <a:t> and a preposition. The following patterns are possible</a:t>
            </a:r>
            <a:r>
              <a:rPr lang="en-US" sz="2500" dirty="0" smtClean="0"/>
              <a:t>.</a:t>
            </a:r>
            <a:endParaRPr lang="en-US" sz="2500" dirty="0"/>
          </a:p>
          <a:p>
            <a:pPr marL="0" indent="0">
              <a:spcBef>
                <a:spcPts val="1800"/>
              </a:spcBef>
              <a:buNone/>
            </a:pPr>
            <a:endParaRPr lang="en-US" sz="2500" dirty="0"/>
          </a:p>
          <a:p>
            <a:pPr marL="0" indent="0">
              <a:spcBef>
                <a:spcPts val="1800"/>
              </a:spcBef>
              <a:buNone/>
            </a:pPr>
            <a:endParaRPr lang="en-US" sz="2500" dirty="0" smtClean="0"/>
          </a:p>
        </p:txBody>
      </p:sp>
      <p:sp>
        <p:nvSpPr>
          <p:cNvPr id="6" name="TextBox 5"/>
          <p:cNvSpPr txBox="1"/>
          <p:nvPr/>
        </p:nvSpPr>
        <p:spPr>
          <a:xfrm>
            <a:off x="1002792" y="4134201"/>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March 31, 1980, was the day</a:t>
            </a:r>
          </a:p>
        </p:txBody>
      </p:sp>
      <p:sp>
        <p:nvSpPr>
          <p:cNvPr id="7" name="Left Brace 6"/>
          <p:cNvSpPr/>
          <p:nvPr/>
        </p:nvSpPr>
        <p:spPr>
          <a:xfrm>
            <a:off x="5138928" y="3154680"/>
            <a:ext cx="548640" cy="2414016"/>
          </a:xfrm>
          <a:prstGeom prst="leftBrace">
            <a:avLst>
              <a:gd name="adj1" fmla="val 80000"/>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5687568" y="4134201"/>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which I was born on.</a:t>
            </a:r>
          </a:p>
        </p:txBody>
      </p:sp>
      <p:sp>
        <p:nvSpPr>
          <p:cNvPr id="9" name="TextBox 8"/>
          <p:cNvSpPr txBox="1"/>
          <p:nvPr/>
        </p:nvSpPr>
        <p:spPr>
          <a:xfrm>
            <a:off x="5687568" y="3622768"/>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on which I was Darn.</a:t>
            </a:r>
          </a:p>
        </p:txBody>
      </p:sp>
      <p:sp>
        <p:nvSpPr>
          <p:cNvPr id="11" name="TextBox 10"/>
          <p:cNvSpPr txBox="1"/>
          <p:nvPr/>
        </p:nvSpPr>
        <p:spPr>
          <a:xfrm>
            <a:off x="5687568" y="3111335"/>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when I was born.</a:t>
            </a:r>
          </a:p>
        </p:txBody>
      </p:sp>
      <p:sp>
        <p:nvSpPr>
          <p:cNvPr id="12" name="TextBox 11"/>
          <p:cNvSpPr txBox="1"/>
          <p:nvPr/>
        </p:nvSpPr>
        <p:spPr>
          <a:xfrm>
            <a:off x="5687568" y="4637121"/>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that I was born on.</a:t>
            </a:r>
          </a:p>
        </p:txBody>
      </p:sp>
      <p:sp>
        <p:nvSpPr>
          <p:cNvPr id="13" name="TextBox 12"/>
          <p:cNvSpPr txBox="1"/>
          <p:nvPr/>
        </p:nvSpPr>
        <p:spPr>
          <a:xfrm>
            <a:off x="5687568" y="5140041"/>
            <a:ext cx="4291584" cy="400110"/>
          </a:xfrm>
          <a:prstGeom prst="rect">
            <a:avLst/>
          </a:prstGeom>
          <a:noFill/>
        </p:spPr>
        <p:txBody>
          <a:bodyPr wrap="square" rtlCol="0">
            <a:spAutoFit/>
          </a:bodyPr>
          <a:lstStyle/>
          <a:p>
            <a:r>
              <a:rPr lang="en-US" sz="2000" b="1" spc="-20" dirty="0">
                <a:solidFill>
                  <a:schemeClr val="tx1">
                    <a:lumMod val="50000"/>
                    <a:lumOff val="50000"/>
                  </a:schemeClr>
                </a:solidFill>
                <a:latin typeface="Bookman Old Style" panose="02050604050505020204" pitchFamily="18" charset="0"/>
              </a:rPr>
              <a:t>I was born.</a:t>
            </a:r>
          </a:p>
        </p:txBody>
      </p:sp>
    </p:spTree>
    <p:extLst>
      <p:ext uri="{BB962C8B-B14F-4D97-AF65-F5344CB8AC3E}">
        <p14:creationId xmlns:p14="http://schemas.microsoft.com/office/powerpoint/2010/main" val="2964513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85000" lnSpcReduction="10000"/>
          </a:bodyPr>
          <a:lstStyle/>
          <a:p>
            <a:pPr marL="0" indent="0">
              <a:lnSpc>
                <a:spcPct val="140000"/>
              </a:lnSpc>
              <a:spcBef>
                <a:spcPts val="600"/>
              </a:spcBef>
              <a:buNone/>
            </a:pPr>
            <a:r>
              <a:rPr lang="en-US" dirty="0" smtClean="0"/>
              <a:t>These are the important points covered in this chapter:</a:t>
            </a:r>
          </a:p>
          <a:p>
            <a:pPr marL="514350" indent="-514350">
              <a:lnSpc>
                <a:spcPct val="140000"/>
              </a:lnSpc>
              <a:spcBef>
                <a:spcPts val="600"/>
              </a:spcBef>
              <a:buAutoNum type="arabicPeriod"/>
            </a:pPr>
            <a:r>
              <a:rPr lang="en-US" dirty="0" smtClean="0"/>
              <a:t>An </a:t>
            </a:r>
            <a:r>
              <a:rPr lang="en-US" dirty="0"/>
              <a:t>adjective clause is a dependent clause that functions as an adjective; that is, it gives more information about a noun or pronoun in the independent clause. The modified noun or pronoun is called the </a:t>
            </a:r>
            <a:r>
              <a:rPr lang="en-US" dirty="0" smtClean="0"/>
              <a:t>antecedent.</a:t>
            </a:r>
          </a:p>
          <a:p>
            <a:pPr marL="514350" indent="-514350">
              <a:lnSpc>
                <a:spcPct val="140000"/>
              </a:lnSpc>
              <a:spcBef>
                <a:spcPts val="600"/>
              </a:spcBef>
              <a:buAutoNum type="arabicPeriod"/>
            </a:pPr>
            <a:r>
              <a:rPr lang="en-US" dirty="0" smtClean="0"/>
              <a:t>An </a:t>
            </a:r>
            <a:r>
              <a:rPr lang="en-US" dirty="0"/>
              <a:t>adjective clause begins with a relative pronoun or a relative </a:t>
            </a:r>
            <a:r>
              <a:rPr lang="en-US" dirty="0" smtClean="0"/>
              <a:t>adverb.</a:t>
            </a:r>
          </a:p>
          <a:p>
            <a:pPr marL="514350" indent="-514350">
              <a:lnSpc>
                <a:spcPct val="140000"/>
              </a:lnSpc>
              <a:spcBef>
                <a:spcPts val="600"/>
              </a:spcBef>
              <a:buAutoNum type="arabicPeriod"/>
            </a:pPr>
            <a:r>
              <a:rPr lang="en-US" dirty="0" smtClean="0"/>
              <a:t>Place </a:t>
            </a:r>
            <a:r>
              <a:rPr lang="en-US" dirty="0"/>
              <a:t>an adjective clause after its antecedent and as close to it as possible to avoid confusion of </a:t>
            </a:r>
            <a:r>
              <a:rPr lang="en-US" dirty="0" smtClean="0"/>
              <a:t>meaning.</a:t>
            </a:r>
          </a:p>
          <a:p>
            <a:pPr marL="514350" indent="-514350">
              <a:lnSpc>
                <a:spcPct val="140000"/>
              </a:lnSpc>
              <a:spcBef>
                <a:spcPts val="600"/>
              </a:spcBef>
              <a:buAutoNum type="arabicPeriod"/>
            </a:pPr>
            <a:r>
              <a:rPr lang="en-US" dirty="0" smtClean="0"/>
              <a:t>The </a:t>
            </a:r>
            <a:r>
              <a:rPr lang="en-US" dirty="0"/>
              <a:t>verb in an adjective clause should agree in number with its </a:t>
            </a:r>
            <a:r>
              <a:rPr lang="en-US" dirty="0" smtClean="0"/>
              <a:t>antecedent.</a:t>
            </a:r>
          </a:p>
          <a:p>
            <a:pPr marL="514350" indent="-514350">
              <a:lnSpc>
                <a:spcPct val="140000"/>
              </a:lnSpc>
              <a:spcBef>
                <a:spcPts val="600"/>
              </a:spcBef>
              <a:buAutoNum type="arabicPeriod"/>
            </a:pPr>
            <a:r>
              <a:rPr lang="en-US" dirty="0" smtClean="0"/>
              <a:t>Adjective </a:t>
            </a:r>
            <a:r>
              <a:rPr lang="en-US" dirty="0"/>
              <a:t>clauses are either restrictive (necessary) or </a:t>
            </a:r>
            <a:r>
              <a:rPr lang="en-US" dirty="0" err="1"/>
              <a:t>nonestrictive</a:t>
            </a:r>
            <a:r>
              <a:rPr lang="en-US" smtClean="0"/>
              <a:t> </a:t>
            </a:r>
            <a:r>
              <a:rPr lang="en-US"/>
              <a:t>(unnecessary). </a:t>
            </a:r>
            <a:r>
              <a:rPr lang="en-US" dirty="0"/>
              <a:t>Add commas before and after </a:t>
            </a:r>
            <a:r>
              <a:rPr lang="en-US" dirty="0" err="1"/>
              <a:t>nonestrictive</a:t>
            </a:r>
            <a:r>
              <a:rPr lang="en-US" smtClean="0"/>
              <a:t> </a:t>
            </a:r>
            <a:r>
              <a:rPr lang="en-US"/>
              <a:t>clauses.</a:t>
            </a:r>
            <a:endParaRPr lang="en-US" smtClean="0"/>
          </a:p>
        </p:txBody>
      </p:sp>
    </p:spTree>
    <p:extLst>
      <p:ext uri="{BB962C8B-B14F-4D97-AF65-F5344CB8AC3E}">
        <p14:creationId xmlns:p14="http://schemas.microsoft.com/office/powerpoint/2010/main" val="31565994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1288" y="1032825"/>
            <a:ext cx="9869424" cy="5538334"/>
          </a:xfrm>
          <a:prstGeom prst="rect">
            <a:avLst/>
          </a:prstGeom>
        </p:spPr>
      </p:pic>
    </p:spTree>
    <p:extLst>
      <p:ext uri="{BB962C8B-B14F-4D97-AF65-F5344CB8AC3E}">
        <p14:creationId xmlns:p14="http://schemas.microsoft.com/office/powerpoint/2010/main" val="8305647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15</a:t>
            </a:r>
            <a:endParaRPr lang="en-US" dirty="0"/>
          </a:p>
        </p:txBody>
      </p:sp>
      <p:sp>
        <p:nvSpPr>
          <p:cNvPr id="3" name="Subtitle 2"/>
          <p:cNvSpPr>
            <a:spLocks noGrp="1"/>
          </p:cNvSpPr>
          <p:nvPr>
            <p:ph type="subTitle" idx="1"/>
          </p:nvPr>
        </p:nvSpPr>
        <p:spPr/>
        <p:txBody>
          <a:bodyPr/>
          <a:lstStyle/>
          <a:p>
            <a:r>
              <a:rPr lang="en-US" b="1" dirty="0"/>
              <a:t>Participial Phrases</a:t>
            </a:r>
            <a:endParaRPr lang="en-US" dirty="0"/>
          </a:p>
        </p:txBody>
      </p:sp>
    </p:spTree>
    <p:extLst>
      <p:ext uri="{BB962C8B-B14F-4D97-AF65-F5344CB8AC3E}">
        <p14:creationId xmlns:p14="http://schemas.microsoft.com/office/powerpoint/2010/main" val="31592259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Participles</a:t>
            </a:r>
            <a:endParaRPr lang="en-US" dirty="0"/>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dirty="0"/>
              <a:t>A participle is an adjective fanned from a </a:t>
            </a:r>
            <a:r>
              <a:rPr lang="en-US" sz="2500" dirty="0" smtClean="0"/>
              <a:t>verb. There </a:t>
            </a:r>
            <a:r>
              <a:rPr lang="en-US" sz="2500" dirty="0"/>
              <a:t>are two kinds of participles: </a:t>
            </a:r>
            <a:r>
              <a:rPr lang="en-US" sz="2500" i="1" dirty="0"/>
              <a:t>-ing </a:t>
            </a:r>
            <a:r>
              <a:rPr lang="en-US" sz="2500" dirty="0"/>
              <a:t>participles (called present participles) and </a:t>
            </a:r>
            <a:r>
              <a:rPr lang="en-US" sz="2500" i="1" dirty="0"/>
              <a:t>-ed </a:t>
            </a:r>
            <a:r>
              <a:rPr lang="en-US" sz="2500" dirty="0"/>
              <a:t>participles (called past participles</a:t>
            </a:r>
            <a:r>
              <a:rPr lang="en-US" sz="2500" dirty="0" smtClean="0"/>
              <a:t>).</a:t>
            </a:r>
          </a:p>
          <a:p>
            <a:pPr marL="0" indent="0">
              <a:spcBef>
                <a:spcPts val="1800"/>
              </a:spcBef>
              <a:buNone/>
            </a:pPr>
            <a:endParaRPr lang="en-US" sz="2500" dirty="0" smtClean="0"/>
          </a:p>
          <a:p>
            <a:pPr marL="0" indent="0">
              <a:spcBef>
                <a:spcPts val="1800"/>
              </a:spcBef>
              <a:buNone/>
            </a:pPr>
            <a:r>
              <a:rPr lang="en-US" sz="2500" dirty="0"/>
              <a:t>The two kinds of participles come from either active or passive voice verbs</a:t>
            </a:r>
            <a:r>
              <a:rPr lang="en-US" sz="2500" dirty="0" smtClean="0"/>
              <a:t>.</a:t>
            </a:r>
          </a:p>
          <a:p>
            <a:pPr>
              <a:spcBef>
                <a:spcPts val="1200"/>
              </a:spcBef>
            </a:pPr>
            <a:r>
              <a:rPr lang="en-US" sz="2500" dirty="0"/>
              <a:t>An active voice verb becomes an </a:t>
            </a:r>
            <a:r>
              <a:rPr lang="en-US" sz="2500" i="1" dirty="0"/>
              <a:t>-ing </a:t>
            </a:r>
            <a:r>
              <a:rPr lang="en-US" sz="2500" dirty="0"/>
              <a:t>participle</a:t>
            </a:r>
            <a:r>
              <a:rPr lang="en-US" sz="2500" dirty="0" smtClean="0"/>
              <a:t>.</a:t>
            </a:r>
          </a:p>
          <a:p>
            <a:pPr>
              <a:spcBef>
                <a:spcPts val="1200"/>
              </a:spcBef>
            </a:pPr>
            <a:endParaRPr lang="en-US" sz="2500" dirty="0" smtClean="0"/>
          </a:p>
          <a:p>
            <a:pPr>
              <a:spcBef>
                <a:spcPts val="1200"/>
              </a:spcBef>
            </a:pPr>
            <a:r>
              <a:rPr lang="en-US" sz="2500" dirty="0"/>
              <a:t>A passive voice verb becomes an </a:t>
            </a:r>
            <a:r>
              <a:rPr lang="en-US" sz="2500" i="1" dirty="0"/>
              <a:t>-</a:t>
            </a:r>
            <a:r>
              <a:rPr lang="en-US" sz="2500" i="1" dirty="0" smtClean="0"/>
              <a:t>ed </a:t>
            </a:r>
            <a:r>
              <a:rPr lang="en-US" sz="2500" dirty="0"/>
              <a:t>participle</a:t>
            </a:r>
            <a:r>
              <a:rPr lang="en-US" sz="2500" dirty="0" smtClean="0"/>
              <a:t>.</a:t>
            </a:r>
          </a:p>
          <a:p>
            <a:pPr>
              <a:spcBef>
                <a:spcPts val="1200"/>
              </a:spcBef>
            </a:pPr>
            <a:endParaRPr lang="en-US" sz="2500" dirty="0"/>
          </a:p>
          <a:p>
            <a:pPr>
              <a:spcBef>
                <a:spcPts val="1200"/>
              </a:spcBef>
            </a:pPr>
            <a:r>
              <a:rPr lang="en-US" sz="2500" dirty="0"/>
              <a:t>There are also perfect </a:t>
            </a:r>
            <a:r>
              <a:rPr lang="en-US" sz="2500" dirty="0" smtClean="0"/>
              <a:t>forms.</a:t>
            </a:r>
            <a:endParaRPr lang="en-US" sz="2500" dirty="0"/>
          </a:p>
          <a:p>
            <a:pPr marL="0" indent="0">
              <a:spcBef>
                <a:spcPts val="1800"/>
              </a:spcBef>
              <a:buNone/>
            </a:pPr>
            <a:endParaRPr lang="en-US" sz="2500" dirty="0"/>
          </a:p>
          <a:p>
            <a:pPr marL="0" indent="0">
              <a:spcBef>
                <a:spcPts val="1800"/>
              </a:spcBef>
              <a:buNone/>
            </a:pPr>
            <a:endParaRPr lang="en-US" sz="2500" dirty="0"/>
          </a:p>
        </p:txBody>
      </p:sp>
      <p:sp>
        <p:nvSpPr>
          <p:cNvPr id="6" name="TextBox 5"/>
          <p:cNvSpPr txBox="1"/>
          <p:nvPr/>
        </p:nvSpPr>
        <p:spPr>
          <a:xfrm>
            <a:off x="1097280" y="2406951"/>
            <a:ext cx="9997440" cy="400110"/>
          </a:xfrm>
          <a:prstGeom prst="rect">
            <a:avLst/>
          </a:prstGeom>
          <a:noFill/>
        </p:spPr>
        <p:txBody>
          <a:bodyPr wrap="square" rtlCol="0">
            <a:spAutoFit/>
          </a:bodyPr>
          <a:lstStyle/>
          <a:p>
            <a:r>
              <a:rPr lang="en-US" sz="2000" spc="-20" dirty="0">
                <a:solidFill>
                  <a:schemeClr val="tx1">
                    <a:lumMod val="50000"/>
                    <a:lumOff val="50000"/>
                  </a:schemeClr>
                </a:solidFill>
                <a:latin typeface="Bookman Old Style" panose="02050604050505020204" pitchFamily="18" charset="0"/>
              </a:rPr>
              <a:t>a </a:t>
            </a:r>
            <a:r>
              <a:rPr lang="en-US" sz="2000" b="1" spc="-20" dirty="0">
                <a:solidFill>
                  <a:schemeClr val="tx1">
                    <a:lumMod val="50000"/>
                    <a:lumOff val="50000"/>
                  </a:schemeClr>
                </a:solidFill>
                <a:latin typeface="Bookman Old Style" panose="02050604050505020204" pitchFamily="18" charset="0"/>
              </a:rPr>
              <a:t>sleeping</a:t>
            </a:r>
            <a:r>
              <a:rPr lang="en-US" sz="2000" spc="-20" dirty="0">
                <a:solidFill>
                  <a:schemeClr val="tx1">
                    <a:lumMod val="50000"/>
                    <a:lumOff val="50000"/>
                  </a:schemeClr>
                </a:solidFill>
                <a:latin typeface="Bookman Old Style" panose="02050604050505020204" pitchFamily="18" charset="0"/>
              </a:rPr>
              <a:t> baby | a </a:t>
            </a:r>
            <a:r>
              <a:rPr lang="en-US" sz="2000" b="1" spc="-20" dirty="0">
                <a:solidFill>
                  <a:schemeClr val="tx1">
                    <a:lumMod val="50000"/>
                    <a:lumOff val="50000"/>
                  </a:schemeClr>
                </a:solidFill>
                <a:latin typeface="Bookman Old Style" panose="02050604050505020204" pitchFamily="18" charset="0"/>
              </a:rPr>
              <a:t>frightening</a:t>
            </a:r>
            <a:r>
              <a:rPr lang="en-US" sz="2000" spc="-20" dirty="0">
                <a:solidFill>
                  <a:schemeClr val="tx1">
                    <a:lumMod val="50000"/>
                    <a:lumOff val="50000"/>
                  </a:schemeClr>
                </a:solidFill>
                <a:latin typeface="Bookman Old Style" panose="02050604050505020204" pitchFamily="18" charset="0"/>
              </a:rPr>
              <a:t> experience | a </a:t>
            </a:r>
            <a:r>
              <a:rPr lang="en-US" sz="2000" b="1" spc="-20" dirty="0">
                <a:solidFill>
                  <a:schemeClr val="tx1">
                    <a:lumMod val="50000"/>
                    <a:lumOff val="50000"/>
                  </a:schemeClr>
                </a:solidFill>
                <a:latin typeface="Bookman Old Style" panose="02050604050505020204" pitchFamily="18" charset="0"/>
              </a:rPr>
              <a:t>frightened</a:t>
            </a:r>
            <a:r>
              <a:rPr lang="en-US" sz="2000" spc="-20" dirty="0">
                <a:solidFill>
                  <a:schemeClr val="tx1">
                    <a:lumMod val="50000"/>
                    <a:lumOff val="50000"/>
                  </a:schemeClr>
                </a:solidFill>
                <a:latin typeface="Bookman Old Style" panose="02050604050505020204" pitchFamily="18" charset="0"/>
              </a:rPr>
              <a:t> child | a </a:t>
            </a:r>
            <a:r>
              <a:rPr lang="en-US" sz="2000" b="1" spc="-20" dirty="0">
                <a:solidFill>
                  <a:schemeClr val="tx1">
                    <a:lumMod val="50000"/>
                    <a:lumOff val="50000"/>
                  </a:schemeClr>
                </a:solidFill>
                <a:latin typeface="Bookman Old Style" panose="02050604050505020204" pitchFamily="18" charset="0"/>
              </a:rPr>
              <a:t>used</a:t>
            </a:r>
            <a:r>
              <a:rPr lang="en-US" sz="2000" spc="-20" dirty="0">
                <a:solidFill>
                  <a:schemeClr val="tx1">
                    <a:lumMod val="50000"/>
                    <a:lumOff val="50000"/>
                  </a:schemeClr>
                </a:solidFill>
                <a:latin typeface="Bookman Old Style" panose="02050604050505020204" pitchFamily="18" charset="0"/>
              </a:rPr>
              <a:t> car</a:t>
            </a:r>
          </a:p>
        </p:txBody>
      </p:sp>
      <p:sp>
        <p:nvSpPr>
          <p:cNvPr id="8" name="TextBox 7"/>
          <p:cNvSpPr txBox="1"/>
          <p:nvPr/>
        </p:nvSpPr>
        <p:spPr>
          <a:xfrm>
            <a:off x="1097280" y="3946233"/>
            <a:ext cx="9997440" cy="400110"/>
          </a:xfrm>
          <a:prstGeom prst="rect">
            <a:avLst/>
          </a:prstGeom>
          <a:noFill/>
        </p:spPr>
        <p:txBody>
          <a:bodyPr wrap="square" rtlCol="0">
            <a:spAutoFit/>
          </a:bodyPr>
          <a:lstStyle/>
          <a:p>
            <a:r>
              <a:rPr lang="en-US" sz="2000" spc="-20" dirty="0">
                <a:solidFill>
                  <a:schemeClr val="tx1">
                    <a:lumMod val="50000"/>
                    <a:lumOff val="50000"/>
                  </a:schemeClr>
                </a:solidFill>
                <a:latin typeface="Bookman Old Style" panose="02050604050505020204" pitchFamily="18" charset="0"/>
              </a:rPr>
              <a:t>The essay </a:t>
            </a:r>
            <a:r>
              <a:rPr lang="en-US" sz="2000" b="1" spc="-20" dirty="0">
                <a:solidFill>
                  <a:schemeClr val="tx1">
                    <a:lumMod val="50000"/>
                    <a:lumOff val="50000"/>
                  </a:schemeClr>
                </a:solidFill>
                <a:latin typeface="Bookman Old Style" panose="02050604050505020204" pitchFamily="18" charset="0"/>
              </a:rPr>
              <a:t>won</a:t>
            </a:r>
            <a:r>
              <a:rPr lang="en-US" sz="2000" spc="-20" dirty="0">
                <a:solidFill>
                  <a:schemeClr val="tx1">
                    <a:lumMod val="50000"/>
                    <a:lumOff val="50000"/>
                  </a:schemeClr>
                </a:solidFill>
                <a:latin typeface="Bookman Old Style" panose="02050604050505020204" pitchFamily="18" charset="0"/>
              </a:rPr>
              <a:t> an award</a:t>
            </a:r>
            <a:r>
              <a:rPr lang="en-US" sz="2000" spc="-20" dirty="0" smtClean="0">
                <a:solidFill>
                  <a:schemeClr val="tx1">
                    <a:lumMod val="50000"/>
                    <a:lumOff val="50000"/>
                  </a:schemeClr>
                </a:solidFill>
                <a:latin typeface="Bookman Old Style" panose="02050604050505020204" pitchFamily="18" charset="0"/>
              </a:rPr>
              <a:t>. </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 Jacob wrote the </a:t>
            </a:r>
            <a:r>
              <a:rPr lang="en-US" sz="2000" b="1" spc="-20" dirty="0" smtClean="0">
                <a:solidFill>
                  <a:schemeClr val="tx1">
                    <a:lumMod val="50000"/>
                    <a:lumOff val="50000"/>
                  </a:schemeClr>
                </a:solidFill>
                <a:latin typeface="Bookman Old Style" panose="02050604050505020204" pitchFamily="18" charset="0"/>
                <a:sym typeface="Wingdings" panose="05000000000000000000" pitchFamily="2" charset="2"/>
              </a:rPr>
              <a:t>winning</a:t>
            </a:r>
            <a:r>
              <a:rPr lang="en-US" sz="2000" spc="-20" dirty="0" smtClean="0">
                <a:solidFill>
                  <a:schemeClr val="tx1">
                    <a:lumMod val="50000"/>
                    <a:lumOff val="50000"/>
                  </a:schemeClr>
                </a:solidFill>
                <a:latin typeface="Bookman Old Style" panose="02050604050505020204" pitchFamily="18" charset="0"/>
                <a:sym typeface="Wingdings" panose="05000000000000000000" pitchFamily="2" charset="2"/>
              </a:rPr>
              <a:t> </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essay.</a:t>
            </a:r>
            <a:endParaRPr lang="en-US" sz="2000" spc="-20" dirty="0">
              <a:solidFill>
                <a:schemeClr val="tx1">
                  <a:lumMod val="50000"/>
                  <a:lumOff val="50000"/>
                </a:schemeClr>
              </a:solidFill>
              <a:latin typeface="Bookman Old Style" panose="02050604050505020204" pitchFamily="18" charset="0"/>
            </a:endParaRPr>
          </a:p>
        </p:txBody>
      </p:sp>
      <p:sp>
        <p:nvSpPr>
          <p:cNvPr id="9" name="TextBox 8"/>
          <p:cNvSpPr txBox="1"/>
          <p:nvPr/>
        </p:nvSpPr>
        <p:spPr>
          <a:xfrm>
            <a:off x="1097280" y="4989914"/>
            <a:ext cx="9997440" cy="400110"/>
          </a:xfrm>
          <a:prstGeom prst="rect">
            <a:avLst/>
          </a:prstGeom>
          <a:noFill/>
        </p:spPr>
        <p:txBody>
          <a:bodyPr wrap="square" rtlCol="0">
            <a:spAutoFit/>
          </a:bodyPr>
          <a:lstStyle/>
          <a:p>
            <a:r>
              <a:rPr lang="en-US" sz="2000" spc="-20" dirty="0">
                <a:solidFill>
                  <a:schemeClr val="tx1">
                    <a:lumMod val="50000"/>
                    <a:lumOff val="50000"/>
                  </a:schemeClr>
                </a:solidFill>
                <a:latin typeface="Bookman Old Style" panose="02050604050505020204" pitchFamily="18" charset="0"/>
              </a:rPr>
              <a:t>My leg </a:t>
            </a:r>
            <a:r>
              <a:rPr lang="en-US" sz="2000" b="1" spc="-20" dirty="0">
                <a:solidFill>
                  <a:schemeClr val="tx1">
                    <a:lumMod val="50000"/>
                    <a:lumOff val="50000"/>
                  </a:schemeClr>
                </a:solidFill>
                <a:latin typeface="Bookman Old Style" panose="02050604050505020204" pitchFamily="18" charset="0"/>
              </a:rPr>
              <a:t>was broken </a:t>
            </a:r>
            <a:r>
              <a:rPr lang="en-US" sz="2000" spc="-20" dirty="0">
                <a:solidFill>
                  <a:schemeClr val="tx1">
                    <a:lumMod val="50000"/>
                    <a:lumOff val="50000"/>
                  </a:schemeClr>
                </a:solidFill>
                <a:latin typeface="Bookman Old Style" panose="02050604050505020204" pitchFamily="18" charset="0"/>
              </a:rPr>
              <a:t>in three places</a:t>
            </a:r>
            <a:r>
              <a:rPr lang="en-US" sz="2000" spc="-20" dirty="0" smtClean="0">
                <a:solidFill>
                  <a:schemeClr val="tx1">
                    <a:lumMod val="50000"/>
                    <a:lumOff val="50000"/>
                  </a:schemeClr>
                </a:solidFill>
                <a:latin typeface="Bookman Old Style" panose="02050604050505020204" pitchFamily="18" charset="0"/>
              </a:rPr>
              <a:t>. </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 My </a:t>
            </a:r>
            <a:r>
              <a:rPr lang="en-US" sz="2000" b="1" spc="-20" dirty="0">
                <a:solidFill>
                  <a:schemeClr val="tx1">
                    <a:lumMod val="50000"/>
                    <a:lumOff val="50000"/>
                  </a:schemeClr>
                </a:solidFill>
                <a:latin typeface="Bookman Old Style" panose="02050604050505020204" pitchFamily="18" charset="0"/>
                <a:sym typeface="Wingdings" panose="05000000000000000000" pitchFamily="2" charset="2"/>
              </a:rPr>
              <a:t>broken</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 leg is healing slowly.</a:t>
            </a:r>
            <a:endParaRPr lang="en-US" sz="2000" spc="-20"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1097280" y="5961556"/>
            <a:ext cx="10762488" cy="400110"/>
          </a:xfrm>
          <a:prstGeom prst="rect">
            <a:avLst/>
          </a:prstGeom>
          <a:noFill/>
        </p:spPr>
        <p:txBody>
          <a:bodyPr wrap="square" rtlCol="0">
            <a:spAutoFit/>
          </a:bodyPr>
          <a:lstStyle/>
          <a:p>
            <a:r>
              <a:rPr lang="en-US" sz="2000" spc="-20" dirty="0">
                <a:solidFill>
                  <a:schemeClr val="tx1">
                    <a:lumMod val="50000"/>
                    <a:lumOff val="50000"/>
                  </a:schemeClr>
                </a:solidFill>
                <a:latin typeface="Bookman Old Style" panose="02050604050505020204" pitchFamily="18" charset="0"/>
              </a:rPr>
              <a:t>The students </a:t>
            </a:r>
            <a:r>
              <a:rPr lang="en-US" sz="2000" b="1" spc="-20" dirty="0">
                <a:solidFill>
                  <a:schemeClr val="tx1">
                    <a:lumMod val="50000"/>
                    <a:lumOff val="50000"/>
                  </a:schemeClr>
                </a:solidFill>
                <a:latin typeface="Bookman Old Style" panose="02050604050505020204" pitchFamily="18" charset="0"/>
              </a:rPr>
              <a:t>had solved </a:t>
            </a:r>
            <a:r>
              <a:rPr lang="en-US" sz="2000" spc="-20" dirty="0">
                <a:solidFill>
                  <a:schemeClr val="tx1">
                    <a:lumMod val="50000"/>
                    <a:lumOff val="50000"/>
                  </a:schemeClr>
                </a:solidFill>
                <a:latin typeface="Bookman Old Style" panose="02050604050505020204" pitchFamily="18" charset="0"/>
              </a:rPr>
              <a:t>most </a:t>
            </a:r>
            <a:r>
              <a:rPr lang="en-US" sz="2000" spc="-20" dirty="0" smtClean="0">
                <a:solidFill>
                  <a:schemeClr val="tx1">
                    <a:lumMod val="50000"/>
                    <a:lumOff val="50000"/>
                  </a:schemeClr>
                </a:solidFill>
                <a:latin typeface="Bookman Old Style" panose="02050604050505020204" pitchFamily="18" charset="0"/>
              </a:rPr>
              <a:t>of the problems </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 </a:t>
            </a:r>
            <a:r>
              <a:rPr lang="en-US" sz="2000" b="1" spc="-20" dirty="0">
                <a:solidFill>
                  <a:schemeClr val="tx1">
                    <a:lumMod val="50000"/>
                    <a:lumOff val="50000"/>
                  </a:schemeClr>
                </a:solidFill>
                <a:latin typeface="Bookman Old Style" panose="02050604050505020204" pitchFamily="18" charset="0"/>
                <a:sym typeface="Wingdings" panose="05000000000000000000" pitchFamily="2" charset="2"/>
              </a:rPr>
              <a:t>Having solved </a:t>
            </a:r>
            <a:r>
              <a:rPr lang="en-US" sz="2000" spc="-20" dirty="0">
                <a:solidFill>
                  <a:schemeClr val="tx1">
                    <a:lumMod val="50000"/>
                    <a:lumOff val="50000"/>
                  </a:schemeClr>
                </a:solidFill>
                <a:latin typeface="Bookman Old Style" panose="02050604050505020204" pitchFamily="18" charset="0"/>
                <a:sym typeface="Wingdings" panose="05000000000000000000" pitchFamily="2" charset="2"/>
              </a:rPr>
              <a:t>most of the problems</a:t>
            </a:r>
            <a:endParaRPr lang="en-US" sz="2000"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4887017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Participles</a:t>
            </a:r>
            <a:endParaRPr lang="en-US" dirty="0"/>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dirty="0"/>
              <a:t>The most commonly used participle forms are shown in the following chart</a:t>
            </a:r>
            <a:r>
              <a:rPr lang="en-US" sz="2500" dirty="0" smtClean="0"/>
              <a:t>.</a:t>
            </a:r>
          </a:p>
          <a:p>
            <a:pPr marL="0" indent="0">
              <a:spcBef>
                <a:spcPts val="1800"/>
              </a:spcBef>
              <a:buNone/>
            </a:pPr>
            <a:r>
              <a:rPr lang="en-US" sz="2500" b="1" dirty="0"/>
              <a:t>Participle </a:t>
            </a:r>
            <a:r>
              <a:rPr lang="en-US" sz="2500" b="1" dirty="0" smtClean="0"/>
              <a:t>Forms</a:t>
            </a:r>
            <a:endParaRPr lang="en-US" sz="2500" b="1" dirty="0"/>
          </a:p>
          <a:p>
            <a:pPr marL="0" indent="0">
              <a:spcBef>
                <a:spcPts val="1800"/>
              </a:spcBef>
              <a:buNone/>
            </a:pPr>
            <a:endParaRPr lang="en-US" sz="25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421495"/>
            <a:ext cx="10058400" cy="3171142"/>
          </a:xfrm>
          <a:prstGeom prst="rect">
            <a:avLst/>
          </a:prstGeom>
        </p:spPr>
      </p:pic>
    </p:spTree>
    <p:extLst>
      <p:ext uri="{BB962C8B-B14F-4D97-AF65-F5344CB8AC3E}">
        <p14:creationId xmlns:p14="http://schemas.microsoft.com/office/powerpoint/2010/main" val="40957570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699827"/>
          </a:xfrm>
        </p:spPr>
        <p:txBody>
          <a:bodyPr>
            <a:normAutofit fontScale="92500" lnSpcReduction="10000"/>
          </a:bodyPr>
          <a:lstStyle/>
          <a:p>
            <a:pPr marL="0" indent="0">
              <a:spcBef>
                <a:spcPts val="1800"/>
              </a:spcBef>
              <a:buNone/>
            </a:pPr>
            <a:r>
              <a:rPr lang="en-US" sz="2500" dirty="0"/>
              <a:t>A participial phrase contains a participle + other words. Use participial phrases to modify nouns and pronouns</a:t>
            </a:r>
            <a:r>
              <a:rPr lang="en-US" sz="2500" dirty="0" smtClean="0"/>
              <a:t>.</a:t>
            </a:r>
          </a:p>
          <a:p>
            <a:pPr marL="0" indent="0">
              <a:spcBef>
                <a:spcPts val="1800"/>
              </a:spcBef>
              <a:buNone/>
            </a:pPr>
            <a:endParaRPr lang="en-US" sz="2500" dirty="0" smtClean="0"/>
          </a:p>
          <a:p>
            <a:pPr marL="0" indent="0">
              <a:spcBef>
                <a:spcPts val="1800"/>
              </a:spcBef>
              <a:buNone/>
            </a:pPr>
            <a:endParaRPr lang="en-US" sz="2500" dirty="0" smtClean="0"/>
          </a:p>
          <a:p>
            <a:pPr marL="0" indent="0">
              <a:spcBef>
                <a:spcPts val="600"/>
              </a:spcBef>
              <a:buNone/>
            </a:pPr>
            <a:r>
              <a:rPr lang="en-US" sz="2500" dirty="0"/>
              <a:t>Participial phrases can be formed by reducing adjective clauses and adverb clauses. For this reason, they are sometimes called </a:t>
            </a:r>
            <a:r>
              <a:rPr lang="en-US" sz="2500" b="1" dirty="0"/>
              <a:t>reduced </a:t>
            </a:r>
            <a:r>
              <a:rPr lang="en-US" sz="2500" b="1" dirty="0" smtClean="0"/>
              <a:t>clauses.</a:t>
            </a:r>
          </a:p>
          <a:p>
            <a:pPr marL="0" indent="0">
              <a:spcBef>
                <a:spcPts val="1800"/>
              </a:spcBef>
              <a:buNone/>
            </a:pPr>
            <a:r>
              <a:rPr lang="en-US" sz="2500" b="1" dirty="0"/>
              <a:t>Reduced Adjective </a:t>
            </a:r>
            <a:r>
              <a:rPr lang="en-US" sz="2500" b="1" dirty="0" smtClean="0"/>
              <a:t>Clauses</a:t>
            </a:r>
          </a:p>
          <a:p>
            <a:pPr marL="0" indent="0">
              <a:spcBef>
                <a:spcPts val="1800"/>
              </a:spcBef>
              <a:buNone/>
            </a:pPr>
            <a:r>
              <a:rPr lang="en-US" sz="2500" dirty="0"/>
              <a:t>You can reduce a subject pattern adjective clause as follows</a:t>
            </a:r>
            <a:r>
              <a:rPr lang="en-US" sz="2500" dirty="0" smtClean="0"/>
              <a:t>.</a:t>
            </a:r>
          </a:p>
          <a:p>
            <a:pPr marL="457200" indent="-457200">
              <a:spcBef>
                <a:spcPts val="1800"/>
              </a:spcBef>
              <a:buAutoNum type="arabicPeriod"/>
            </a:pPr>
            <a:r>
              <a:rPr lang="en-US" sz="2500" dirty="0" smtClean="0"/>
              <a:t>Delete </a:t>
            </a:r>
            <a:r>
              <a:rPr lang="en-US" sz="2500" dirty="0"/>
              <a:t>the relative pronoun (who, which, or that</a:t>
            </a:r>
            <a:r>
              <a:rPr lang="en-US" sz="2500" dirty="0" smtClean="0"/>
              <a:t>).</a:t>
            </a:r>
          </a:p>
          <a:p>
            <a:pPr marL="457200" indent="-457200">
              <a:spcBef>
                <a:spcPts val="1800"/>
              </a:spcBef>
              <a:buAutoNum type="arabicPeriod"/>
            </a:pPr>
            <a:r>
              <a:rPr lang="en-US" sz="2500" dirty="0" smtClean="0"/>
              <a:t>Change </a:t>
            </a:r>
            <a:r>
              <a:rPr lang="en-US" sz="2500" dirty="0"/>
              <a:t>the verb to a </a:t>
            </a:r>
            <a:r>
              <a:rPr lang="en-US" sz="2500" dirty="0" smtClean="0"/>
              <a:t>participle.</a:t>
            </a:r>
          </a:p>
          <a:p>
            <a:pPr marL="457200" indent="-457200">
              <a:spcBef>
                <a:spcPts val="1800"/>
              </a:spcBef>
              <a:buAutoNum type="arabicPeriod"/>
            </a:pPr>
            <a:r>
              <a:rPr lang="en-US" sz="2500" dirty="0" smtClean="0"/>
              <a:t>Keep </a:t>
            </a:r>
            <a:r>
              <a:rPr lang="en-US" sz="2500" dirty="0"/>
              <a:t>the same punctuation (commas or no commas</a:t>
            </a:r>
            <a:r>
              <a:rPr lang="en-US" sz="2500" dirty="0" smtClean="0"/>
              <a:t>).</a:t>
            </a:r>
          </a:p>
          <a:p>
            <a:pPr marL="457200" indent="-457200">
              <a:spcBef>
                <a:spcPts val="1800"/>
              </a:spcBef>
              <a:buAutoNum type="arabicPeriod"/>
            </a:pPr>
            <a:r>
              <a:rPr lang="en-US" sz="2500" dirty="0" smtClean="0"/>
              <a:t>Put </a:t>
            </a:r>
            <a:r>
              <a:rPr lang="en-US" sz="2500" dirty="0"/>
              <a:t>the word not at the beginning of a participial phrase to make it negative.</a:t>
            </a:r>
          </a:p>
        </p:txBody>
      </p:sp>
      <p:sp>
        <p:nvSpPr>
          <p:cNvPr id="6" name="TextBox 5"/>
          <p:cNvSpPr txBox="1"/>
          <p:nvPr/>
        </p:nvSpPr>
        <p:spPr>
          <a:xfrm>
            <a:off x="838200" y="2095418"/>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Students </a:t>
            </a:r>
            <a:r>
              <a:rPr lang="en-US" sz="1950" b="1" spc="-20" dirty="0">
                <a:solidFill>
                  <a:schemeClr val="tx1">
                    <a:lumMod val="50000"/>
                    <a:lumOff val="50000"/>
                  </a:schemeClr>
                </a:solidFill>
                <a:latin typeface="Bookman Old Style" panose="02050604050505020204" pitchFamily="18" charset="0"/>
              </a:rPr>
              <a:t>planning to graduate in June </a:t>
            </a:r>
            <a:r>
              <a:rPr lang="en-US" sz="1950" spc="-20" dirty="0">
                <a:solidFill>
                  <a:schemeClr val="tx1">
                    <a:lumMod val="50000"/>
                    <a:lumOff val="50000"/>
                  </a:schemeClr>
                </a:solidFill>
                <a:latin typeface="Bookman Old Style" panose="02050604050505020204" pitchFamily="18" charset="0"/>
              </a:rPr>
              <a:t>must make an appointment with </a:t>
            </a:r>
            <a:r>
              <a:rPr lang="en-US" sz="1950" spc="-20" dirty="0" smtClean="0">
                <a:solidFill>
                  <a:schemeClr val="tx1">
                    <a:lumMod val="50000"/>
                    <a:lumOff val="50000"/>
                  </a:schemeClr>
                </a:solidFill>
                <a:latin typeface="Bookman Old Style" panose="02050604050505020204" pitchFamily="18" charset="0"/>
              </a:rPr>
              <a:t>the registrar</a:t>
            </a:r>
            <a:r>
              <a:rPr lang="en-US" sz="1950" spc="-20" dirty="0">
                <a:solidFill>
                  <a:schemeClr val="tx1">
                    <a:lumMod val="50000"/>
                    <a:lumOff val="50000"/>
                  </a:schemeClr>
                </a:solidFill>
                <a:latin typeface="Bookman Old Style" panose="02050604050505020204" pitchFamily="18" charset="0"/>
              </a:rPr>
              <a:t>.</a:t>
            </a:r>
          </a:p>
        </p:txBody>
      </p:sp>
      <p:sp>
        <p:nvSpPr>
          <p:cNvPr id="7" name="Arc 38"/>
          <p:cNvSpPr/>
          <p:nvPr/>
        </p:nvSpPr>
        <p:spPr>
          <a:xfrm rot="18696655">
            <a:off x="1759354" y="1749081"/>
            <a:ext cx="703834" cy="692673"/>
          </a:xfrm>
          <a:custGeom>
            <a:avLst/>
            <a:gdLst>
              <a:gd name="connsiteX0" fmla="*/ 690372 w 1380744"/>
              <a:gd name="connsiteY0" fmla="*/ 0 h 1380744"/>
              <a:gd name="connsiteX1" fmla="*/ 1380744 w 1380744"/>
              <a:gd name="connsiteY1" fmla="*/ 690372 h 1380744"/>
              <a:gd name="connsiteX2" fmla="*/ 690372 w 1380744"/>
              <a:gd name="connsiteY2" fmla="*/ 690372 h 1380744"/>
              <a:gd name="connsiteX3" fmla="*/ 690372 w 1380744"/>
              <a:gd name="connsiteY3" fmla="*/ 0 h 1380744"/>
              <a:gd name="connsiteX0" fmla="*/ 690372 w 1380744"/>
              <a:gd name="connsiteY0" fmla="*/ 0 h 1380744"/>
              <a:gd name="connsiteX1" fmla="*/ 1380744 w 1380744"/>
              <a:gd name="connsiteY1" fmla="*/ 690372 h 1380744"/>
              <a:gd name="connsiteX0" fmla="*/ 11124 w 701496"/>
              <a:gd name="connsiteY0" fmla="*/ 0 h 690372"/>
              <a:gd name="connsiteX1" fmla="*/ 701496 w 701496"/>
              <a:gd name="connsiteY1" fmla="*/ 690372 h 690372"/>
              <a:gd name="connsiteX2" fmla="*/ 11124 w 701496"/>
              <a:gd name="connsiteY2" fmla="*/ 690372 h 690372"/>
              <a:gd name="connsiteX3" fmla="*/ 11124 w 701496"/>
              <a:gd name="connsiteY3" fmla="*/ 0 h 690372"/>
              <a:gd name="connsiteX0" fmla="*/ 11124 w 701496"/>
              <a:gd name="connsiteY0" fmla="*/ 0 h 690372"/>
              <a:gd name="connsiteX1" fmla="*/ 0 w 701496"/>
              <a:gd name="connsiteY1" fmla="*/ 21357 h 690372"/>
              <a:gd name="connsiteX2" fmla="*/ 701496 w 701496"/>
              <a:gd name="connsiteY2" fmla="*/ 690372 h 690372"/>
            </a:gdLst>
            <a:ahLst/>
            <a:cxnLst>
              <a:cxn ang="0">
                <a:pos x="connsiteX0" y="connsiteY0"/>
              </a:cxn>
              <a:cxn ang="0">
                <a:pos x="connsiteX1" y="connsiteY1"/>
              </a:cxn>
              <a:cxn ang="0">
                <a:pos x="connsiteX2" y="connsiteY2"/>
              </a:cxn>
            </a:cxnLst>
            <a:rect l="l" t="t" r="r" b="b"/>
            <a:pathLst>
              <a:path w="701496" h="690372" stroke="0" extrusionOk="0">
                <a:moveTo>
                  <a:pt x="11124" y="0"/>
                </a:moveTo>
                <a:cubicBezTo>
                  <a:pt x="392406" y="0"/>
                  <a:pt x="701496" y="309090"/>
                  <a:pt x="701496" y="690372"/>
                </a:cubicBezTo>
                <a:lnTo>
                  <a:pt x="11124" y="690372"/>
                </a:lnTo>
                <a:lnTo>
                  <a:pt x="11124" y="0"/>
                </a:lnTo>
                <a:close/>
              </a:path>
              <a:path w="701496" h="690372" fill="none">
                <a:moveTo>
                  <a:pt x="11124" y="0"/>
                </a:moveTo>
                <a:lnTo>
                  <a:pt x="0" y="21357"/>
                </a:lnTo>
                <a:cubicBezTo>
                  <a:pt x="392406" y="0"/>
                  <a:pt x="701496" y="309090"/>
                  <a:pt x="701496" y="690372"/>
                </a:cubicBezTo>
              </a:path>
            </a:pathLst>
          </a:custGeom>
          <a:ln w="28575">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472533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270619"/>
          </a:xfrm>
        </p:spPr>
        <p:txBody>
          <a:bodyPr>
            <a:normAutofit fontScale="92500" lnSpcReduction="20000"/>
          </a:bodyPr>
          <a:lstStyle/>
          <a:p>
            <a:pPr marL="0" indent="0">
              <a:spcBef>
                <a:spcPts val="1800"/>
              </a:spcBef>
              <a:buNone/>
            </a:pPr>
            <a:r>
              <a:rPr lang="en-US" sz="2500" b="1" dirty="0"/>
              <a:t>Position and Punctuation of Participial </a:t>
            </a:r>
            <a:r>
              <a:rPr lang="en-US" sz="2500" b="1" dirty="0" smtClean="0"/>
              <a:t>Phrases</a:t>
            </a:r>
          </a:p>
          <a:p>
            <a:pPr marL="0" indent="0">
              <a:spcBef>
                <a:spcPts val="1800"/>
              </a:spcBef>
              <a:buNone/>
            </a:pPr>
            <a:r>
              <a:rPr lang="en-US" sz="2500" dirty="0"/>
              <a:t>Participial phrases, like adjective clauses, can be restrictive (necessary) or nonrestrictive (unnecessary). If the original clause is nonrestrictive, the phrase is nonrestrictive also. A nonrestrictive phrase is separated from the rest of the sentence by commas. Restrictive phrases use no </a:t>
            </a:r>
            <a:r>
              <a:rPr lang="en-US" sz="2500" dirty="0" smtClean="0"/>
              <a:t>commas.</a:t>
            </a:r>
          </a:p>
          <a:p>
            <a:pPr marL="457200" indent="-457200">
              <a:spcBef>
                <a:spcPts val="1500"/>
              </a:spcBef>
              <a:buFont typeface="+mj-lt"/>
              <a:buAutoNum type="arabicPeriod"/>
            </a:pPr>
            <a:r>
              <a:rPr lang="en-US" sz="2500" dirty="0"/>
              <a:t>A restrictive participial phrase can only follow the noun it modifies and does not have commas</a:t>
            </a:r>
            <a:r>
              <a:rPr lang="en-US" sz="2500" dirty="0" smtClean="0"/>
              <a:t>.</a:t>
            </a:r>
          </a:p>
          <a:p>
            <a:pPr marL="457200" indent="-457200">
              <a:spcBef>
                <a:spcPts val="1500"/>
              </a:spcBef>
              <a:buFont typeface="+mj-lt"/>
              <a:buAutoNum type="arabicPeriod"/>
            </a:pPr>
            <a:endParaRPr lang="en-US" sz="2500" dirty="0" smtClean="0"/>
          </a:p>
          <a:p>
            <a:pPr marL="457200" indent="-457200">
              <a:spcBef>
                <a:spcPts val="1500"/>
              </a:spcBef>
              <a:buFont typeface="+mj-lt"/>
              <a:buAutoNum type="arabicPeriod"/>
            </a:pPr>
            <a:r>
              <a:rPr lang="en-US" sz="2500" dirty="0"/>
              <a:t>A nonrestrictive participial phrase can precede or follow the noun it modifies and is separated by a comma or commas from the rest of the sentence</a:t>
            </a:r>
            <a:r>
              <a:rPr lang="en-US" sz="2500" dirty="0" smtClean="0"/>
              <a:t>.</a:t>
            </a:r>
          </a:p>
          <a:p>
            <a:pPr marL="457200" indent="-457200">
              <a:spcBef>
                <a:spcPts val="1500"/>
              </a:spcBef>
              <a:buFont typeface="+mj-lt"/>
              <a:buAutoNum type="arabicPeriod"/>
            </a:pPr>
            <a:endParaRPr lang="en-US" sz="2500" dirty="0" smtClean="0"/>
          </a:p>
          <a:p>
            <a:pPr marL="0" indent="0">
              <a:spcBef>
                <a:spcPts val="1500"/>
              </a:spcBef>
              <a:buNone/>
            </a:pPr>
            <a:r>
              <a:rPr lang="en-US" sz="1900" dirty="0"/>
              <a:t>CAUTION! When you begin a sentence with a participial phrase, make certain that the phrase modifies the subject of the sentence. If it does not, your sentence is incorrect</a:t>
            </a:r>
            <a:r>
              <a:rPr lang="en-US" sz="1900" dirty="0" smtClean="0"/>
              <a:t>.</a:t>
            </a:r>
          </a:p>
          <a:p>
            <a:pPr marL="457200" indent="-457200">
              <a:spcBef>
                <a:spcPts val="1500"/>
              </a:spcBef>
              <a:buFont typeface="+mj-lt"/>
              <a:buAutoNum type="arabicPeriod" startAt="3"/>
            </a:pPr>
            <a:r>
              <a:rPr lang="en-US" sz="2500" dirty="0"/>
              <a:t>Sometimes a participial phrase modifies an entire independent clause. In this case, it follows the clause and requires a comma.</a:t>
            </a:r>
          </a:p>
        </p:txBody>
      </p:sp>
      <p:sp>
        <p:nvSpPr>
          <p:cNvPr id="6" name="TextBox 5"/>
          <p:cNvSpPr txBox="1"/>
          <p:nvPr/>
        </p:nvSpPr>
        <p:spPr>
          <a:xfrm>
            <a:off x="1280160" y="3499062"/>
            <a:ext cx="9631680"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A woman </a:t>
            </a:r>
            <a:r>
              <a:rPr lang="en-US" sz="1950" b="1" spc="-20" dirty="0">
                <a:solidFill>
                  <a:schemeClr val="tx1">
                    <a:lumMod val="50000"/>
                    <a:lumOff val="50000"/>
                  </a:schemeClr>
                </a:solidFill>
                <a:latin typeface="Bookman Old Style" panose="02050604050505020204" pitchFamily="18" charset="0"/>
              </a:rPr>
              <a:t>hurrying to catch a bus </a:t>
            </a:r>
            <a:r>
              <a:rPr lang="en-US" sz="1950" spc="-20" dirty="0">
                <a:solidFill>
                  <a:schemeClr val="tx1">
                    <a:lumMod val="50000"/>
                    <a:lumOff val="50000"/>
                  </a:schemeClr>
                </a:solidFill>
                <a:latin typeface="Bookman Old Style" panose="02050604050505020204" pitchFamily="18" charset="0"/>
              </a:rPr>
              <a:t>tripped and fell.</a:t>
            </a:r>
          </a:p>
        </p:txBody>
      </p:sp>
      <p:sp>
        <p:nvSpPr>
          <p:cNvPr id="7" name="Arc 38"/>
          <p:cNvSpPr/>
          <p:nvPr/>
        </p:nvSpPr>
        <p:spPr>
          <a:xfrm rot="18696655">
            <a:off x="2134259" y="3235021"/>
            <a:ext cx="703834" cy="692673"/>
          </a:xfrm>
          <a:custGeom>
            <a:avLst/>
            <a:gdLst>
              <a:gd name="connsiteX0" fmla="*/ 690372 w 1380744"/>
              <a:gd name="connsiteY0" fmla="*/ 0 h 1380744"/>
              <a:gd name="connsiteX1" fmla="*/ 1380744 w 1380744"/>
              <a:gd name="connsiteY1" fmla="*/ 690372 h 1380744"/>
              <a:gd name="connsiteX2" fmla="*/ 690372 w 1380744"/>
              <a:gd name="connsiteY2" fmla="*/ 690372 h 1380744"/>
              <a:gd name="connsiteX3" fmla="*/ 690372 w 1380744"/>
              <a:gd name="connsiteY3" fmla="*/ 0 h 1380744"/>
              <a:gd name="connsiteX0" fmla="*/ 690372 w 1380744"/>
              <a:gd name="connsiteY0" fmla="*/ 0 h 1380744"/>
              <a:gd name="connsiteX1" fmla="*/ 1380744 w 1380744"/>
              <a:gd name="connsiteY1" fmla="*/ 690372 h 1380744"/>
              <a:gd name="connsiteX0" fmla="*/ 11124 w 701496"/>
              <a:gd name="connsiteY0" fmla="*/ 0 h 690372"/>
              <a:gd name="connsiteX1" fmla="*/ 701496 w 701496"/>
              <a:gd name="connsiteY1" fmla="*/ 690372 h 690372"/>
              <a:gd name="connsiteX2" fmla="*/ 11124 w 701496"/>
              <a:gd name="connsiteY2" fmla="*/ 690372 h 690372"/>
              <a:gd name="connsiteX3" fmla="*/ 11124 w 701496"/>
              <a:gd name="connsiteY3" fmla="*/ 0 h 690372"/>
              <a:gd name="connsiteX0" fmla="*/ 11124 w 701496"/>
              <a:gd name="connsiteY0" fmla="*/ 0 h 690372"/>
              <a:gd name="connsiteX1" fmla="*/ 0 w 701496"/>
              <a:gd name="connsiteY1" fmla="*/ 21357 h 690372"/>
              <a:gd name="connsiteX2" fmla="*/ 701496 w 701496"/>
              <a:gd name="connsiteY2" fmla="*/ 690372 h 690372"/>
            </a:gdLst>
            <a:ahLst/>
            <a:cxnLst>
              <a:cxn ang="0">
                <a:pos x="connsiteX0" y="connsiteY0"/>
              </a:cxn>
              <a:cxn ang="0">
                <a:pos x="connsiteX1" y="connsiteY1"/>
              </a:cxn>
              <a:cxn ang="0">
                <a:pos x="connsiteX2" y="connsiteY2"/>
              </a:cxn>
            </a:cxnLst>
            <a:rect l="l" t="t" r="r" b="b"/>
            <a:pathLst>
              <a:path w="701496" h="690372" stroke="0" extrusionOk="0">
                <a:moveTo>
                  <a:pt x="11124" y="0"/>
                </a:moveTo>
                <a:cubicBezTo>
                  <a:pt x="392406" y="0"/>
                  <a:pt x="701496" y="309090"/>
                  <a:pt x="701496" y="690372"/>
                </a:cubicBezTo>
                <a:lnTo>
                  <a:pt x="11124" y="690372"/>
                </a:lnTo>
                <a:lnTo>
                  <a:pt x="11124" y="0"/>
                </a:lnTo>
                <a:close/>
              </a:path>
              <a:path w="701496" h="690372" fill="none">
                <a:moveTo>
                  <a:pt x="11124" y="0"/>
                </a:moveTo>
                <a:lnTo>
                  <a:pt x="0" y="21357"/>
                </a:lnTo>
                <a:cubicBezTo>
                  <a:pt x="392406" y="0"/>
                  <a:pt x="701496" y="309090"/>
                  <a:pt x="701496" y="690372"/>
                </a:cubicBezTo>
              </a:path>
            </a:pathLst>
          </a:custGeom>
          <a:ln w="28575">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1280160" y="4661753"/>
            <a:ext cx="9631680" cy="400110"/>
          </a:xfrm>
          <a:prstGeom prst="rect">
            <a:avLst/>
          </a:prstGeom>
          <a:noFill/>
        </p:spPr>
        <p:txBody>
          <a:bodyPr wrap="square" rtlCol="0">
            <a:spAutoFit/>
          </a:bodyPr>
          <a:lstStyle/>
          <a:p>
            <a:pPr>
              <a:spcBef>
                <a:spcPts val="1200"/>
              </a:spcBef>
              <a:spcAft>
                <a:spcPts val="1200"/>
              </a:spcAft>
            </a:pPr>
            <a:r>
              <a:rPr lang="en-US" sz="1950" spc="-20" dirty="0" smtClean="0">
                <a:solidFill>
                  <a:schemeClr val="tx1">
                    <a:lumMod val="50000"/>
                    <a:lumOff val="50000"/>
                  </a:schemeClr>
                </a:solidFill>
                <a:latin typeface="Bookman Old Style" panose="02050604050505020204" pitchFamily="18" charset="0"/>
              </a:rPr>
              <a:t>Teresa, </a:t>
            </a:r>
            <a:r>
              <a:rPr lang="en-US" sz="1950" b="1" spc="-20" dirty="0">
                <a:solidFill>
                  <a:schemeClr val="tx1">
                    <a:lumMod val="50000"/>
                    <a:lumOff val="50000"/>
                  </a:schemeClr>
                </a:solidFill>
                <a:latin typeface="Bookman Old Style" panose="02050604050505020204" pitchFamily="18" charset="0"/>
              </a:rPr>
              <a:t>hurrying to catch a bus </a:t>
            </a:r>
            <a:r>
              <a:rPr lang="en-US" sz="1950" spc="-20" dirty="0">
                <a:solidFill>
                  <a:schemeClr val="tx1">
                    <a:lumMod val="50000"/>
                    <a:lumOff val="50000"/>
                  </a:schemeClr>
                </a:solidFill>
                <a:latin typeface="Bookman Old Style" panose="02050604050505020204" pitchFamily="18" charset="0"/>
              </a:rPr>
              <a:t>stumbled and </a:t>
            </a:r>
            <a:r>
              <a:rPr lang="en-US" sz="1950" spc="-20" dirty="0" smtClean="0">
                <a:solidFill>
                  <a:schemeClr val="tx1">
                    <a:lumMod val="50000"/>
                    <a:lumOff val="50000"/>
                  </a:schemeClr>
                </a:solidFill>
                <a:latin typeface="Bookman Old Style" panose="02050604050505020204" pitchFamily="18" charset="0"/>
              </a:rPr>
              <a:t>fell.</a:t>
            </a:r>
            <a:endParaRPr lang="en-US" sz="1950" spc="-20" dirty="0">
              <a:solidFill>
                <a:schemeClr val="tx1">
                  <a:lumMod val="50000"/>
                  <a:lumOff val="50000"/>
                </a:schemeClr>
              </a:solidFill>
              <a:latin typeface="Bookman Old Style" panose="02050604050505020204" pitchFamily="18" charset="0"/>
            </a:endParaRPr>
          </a:p>
        </p:txBody>
      </p:sp>
      <p:sp>
        <p:nvSpPr>
          <p:cNvPr id="9" name="Arc 38"/>
          <p:cNvSpPr/>
          <p:nvPr/>
        </p:nvSpPr>
        <p:spPr>
          <a:xfrm rot="18696655">
            <a:off x="2134259" y="4397712"/>
            <a:ext cx="703834" cy="692673"/>
          </a:xfrm>
          <a:custGeom>
            <a:avLst/>
            <a:gdLst>
              <a:gd name="connsiteX0" fmla="*/ 690372 w 1380744"/>
              <a:gd name="connsiteY0" fmla="*/ 0 h 1380744"/>
              <a:gd name="connsiteX1" fmla="*/ 1380744 w 1380744"/>
              <a:gd name="connsiteY1" fmla="*/ 690372 h 1380744"/>
              <a:gd name="connsiteX2" fmla="*/ 690372 w 1380744"/>
              <a:gd name="connsiteY2" fmla="*/ 690372 h 1380744"/>
              <a:gd name="connsiteX3" fmla="*/ 690372 w 1380744"/>
              <a:gd name="connsiteY3" fmla="*/ 0 h 1380744"/>
              <a:gd name="connsiteX0" fmla="*/ 690372 w 1380744"/>
              <a:gd name="connsiteY0" fmla="*/ 0 h 1380744"/>
              <a:gd name="connsiteX1" fmla="*/ 1380744 w 1380744"/>
              <a:gd name="connsiteY1" fmla="*/ 690372 h 1380744"/>
              <a:gd name="connsiteX0" fmla="*/ 11124 w 701496"/>
              <a:gd name="connsiteY0" fmla="*/ 0 h 690372"/>
              <a:gd name="connsiteX1" fmla="*/ 701496 w 701496"/>
              <a:gd name="connsiteY1" fmla="*/ 690372 h 690372"/>
              <a:gd name="connsiteX2" fmla="*/ 11124 w 701496"/>
              <a:gd name="connsiteY2" fmla="*/ 690372 h 690372"/>
              <a:gd name="connsiteX3" fmla="*/ 11124 w 701496"/>
              <a:gd name="connsiteY3" fmla="*/ 0 h 690372"/>
              <a:gd name="connsiteX0" fmla="*/ 11124 w 701496"/>
              <a:gd name="connsiteY0" fmla="*/ 0 h 690372"/>
              <a:gd name="connsiteX1" fmla="*/ 0 w 701496"/>
              <a:gd name="connsiteY1" fmla="*/ 21357 h 690372"/>
              <a:gd name="connsiteX2" fmla="*/ 701496 w 701496"/>
              <a:gd name="connsiteY2" fmla="*/ 690372 h 690372"/>
            </a:gdLst>
            <a:ahLst/>
            <a:cxnLst>
              <a:cxn ang="0">
                <a:pos x="connsiteX0" y="connsiteY0"/>
              </a:cxn>
              <a:cxn ang="0">
                <a:pos x="connsiteX1" y="connsiteY1"/>
              </a:cxn>
              <a:cxn ang="0">
                <a:pos x="connsiteX2" y="connsiteY2"/>
              </a:cxn>
            </a:cxnLst>
            <a:rect l="l" t="t" r="r" b="b"/>
            <a:pathLst>
              <a:path w="701496" h="690372" stroke="0" extrusionOk="0">
                <a:moveTo>
                  <a:pt x="11124" y="0"/>
                </a:moveTo>
                <a:cubicBezTo>
                  <a:pt x="392406" y="0"/>
                  <a:pt x="701496" y="309090"/>
                  <a:pt x="701496" y="690372"/>
                </a:cubicBezTo>
                <a:lnTo>
                  <a:pt x="11124" y="690372"/>
                </a:lnTo>
                <a:lnTo>
                  <a:pt x="11124" y="0"/>
                </a:lnTo>
                <a:close/>
              </a:path>
              <a:path w="701496" h="690372" fill="none">
                <a:moveTo>
                  <a:pt x="11124" y="0"/>
                </a:moveTo>
                <a:lnTo>
                  <a:pt x="0" y="21357"/>
                </a:lnTo>
                <a:cubicBezTo>
                  <a:pt x="392406" y="0"/>
                  <a:pt x="701496" y="309090"/>
                  <a:pt x="701496" y="690372"/>
                </a:cubicBezTo>
              </a:path>
            </a:pathLst>
          </a:custGeom>
          <a:ln w="28575">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1280160" y="6240061"/>
            <a:ext cx="9631680"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The team won the championship, shocking their opponents.</a:t>
            </a:r>
          </a:p>
        </p:txBody>
      </p:sp>
    </p:spTree>
    <p:extLst>
      <p:ext uri="{BB962C8B-B14F-4D97-AF65-F5344CB8AC3E}">
        <p14:creationId xmlns:p14="http://schemas.microsoft.com/office/powerpoint/2010/main" val="9909017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General Form </a:t>
            </a:r>
            <a:r>
              <a:rPr lang="en-US" sz="2500" b="1" i="1" dirty="0"/>
              <a:t>-ing </a:t>
            </a:r>
            <a:r>
              <a:rPr lang="en-US" sz="2500" b="1" dirty="0" smtClean="0"/>
              <a:t>Participial Phrases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3040" y="1673131"/>
            <a:ext cx="9265920" cy="5073004"/>
          </a:xfrm>
          <a:prstGeom prst="rect">
            <a:avLst/>
          </a:prstGeom>
        </p:spPr>
      </p:pic>
    </p:spTree>
    <p:extLst>
      <p:ext uri="{BB962C8B-B14F-4D97-AF65-F5344CB8AC3E}">
        <p14:creationId xmlns:p14="http://schemas.microsoft.com/office/powerpoint/2010/main" val="403008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Coherence</a:t>
            </a:r>
            <a:endParaRPr lang="en-US" dirty="0"/>
          </a:p>
        </p:txBody>
      </p:sp>
      <p:sp>
        <p:nvSpPr>
          <p:cNvPr id="3" name="Text Placeholder 2"/>
          <p:cNvSpPr>
            <a:spLocks noGrp="1"/>
          </p:cNvSpPr>
          <p:nvPr>
            <p:ph type="body" sz="quarter" idx="13"/>
          </p:nvPr>
        </p:nvSpPr>
        <p:spPr>
          <a:xfrm>
            <a:off x="838200" y="1249613"/>
            <a:ext cx="10515600" cy="5407219"/>
          </a:xfrm>
        </p:spPr>
        <p:txBody>
          <a:bodyPr>
            <a:normAutofit/>
          </a:bodyPr>
          <a:lstStyle/>
          <a:p>
            <a:r>
              <a:rPr lang="en-US" dirty="0" smtClean="0"/>
              <a:t>The Latin verb cohere means "hold together." For coherence in writing, the sentences must hold together; that is, the movement from one sentence to the next must be logical and smooth. There must be no sudden jumps. Each sentence should flow smoothly into the next one.</a:t>
            </a:r>
          </a:p>
          <a:p>
            <a:r>
              <a:rPr lang="en-US" dirty="0"/>
              <a:t>There are four ways to achieve coherence</a:t>
            </a:r>
            <a:r>
              <a:rPr lang="en-US" dirty="0" smtClean="0"/>
              <a:t>:</a:t>
            </a:r>
          </a:p>
          <a:p>
            <a:pPr marL="457200" lvl="1" indent="0">
              <a:buNone/>
            </a:pPr>
            <a:r>
              <a:rPr lang="en-US" dirty="0"/>
              <a:t>1. Repeat key nouns.</a:t>
            </a:r>
          </a:p>
          <a:p>
            <a:pPr marL="457200" lvl="1" indent="0">
              <a:buNone/>
            </a:pPr>
            <a:r>
              <a:rPr lang="en-US" dirty="0"/>
              <a:t>2. Use consistent pronouns.</a:t>
            </a:r>
          </a:p>
          <a:p>
            <a:pPr marL="457200" lvl="1" indent="0">
              <a:buNone/>
            </a:pPr>
            <a:r>
              <a:rPr lang="en-US" dirty="0"/>
              <a:t>3. Use transition signals to link ideas.</a:t>
            </a:r>
          </a:p>
          <a:p>
            <a:pPr marL="457200" lvl="1" indent="0">
              <a:buNone/>
            </a:pPr>
            <a:r>
              <a:rPr lang="en-US" dirty="0"/>
              <a:t>4. Arrange your ideas in logical order</a:t>
            </a:r>
            <a:r>
              <a:rPr lang="en-US" dirty="0" smtClean="0"/>
              <a:t>.</a:t>
            </a:r>
          </a:p>
          <a:p>
            <a:r>
              <a:rPr lang="en-US" dirty="0" smtClean="0"/>
              <a:t>There is no fixed rule about how often to repeat key nouns or when to substitute pronouns. You should repeat a key noun instead of using a pronoun when the meaning is not clear.</a:t>
            </a:r>
            <a:endParaRPr lang="en-US" dirty="0"/>
          </a:p>
        </p:txBody>
      </p:sp>
    </p:spTree>
    <p:extLst>
      <p:ext uri="{BB962C8B-B14F-4D97-AF65-F5344CB8AC3E}">
        <p14:creationId xmlns:p14="http://schemas.microsoft.com/office/powerpoint/2010/main" val="101114277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General Form -ed Participial </a:t>
            </a:r>
            <a:r>
              <a:rPr lang="en-US" sz="2500" b="1" dirty="0" smtClean="0"/>
              <a:t>Phrases</a:t>
            </a:r>
          </a:p>
          <a:p>
            <a:pPr marL="0" indent="0">
              <a:spcBef>
                <a:spcPts val="1800"/>
              </a:spcBef>
              <a:buNone/>
            </a:pPr>
            <a:r>
              <a:rPr lang="en-US" sz="2500" dirty="0"/>
              <a:t>A general form -ed participle comes from both present and past tense passive voice verbs.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896268"/>
            <a:ext cx="10058400" cy="2629168"/>
          </a:xfrm>
          <a:prstGeom prst="rect">
            <a:avLst/>
          </a:prstGeom>
        </p:spPr>
      </p:pic>
    </p:spTree>
    <p:extLst>
      <p:ext uri="{BB962C8B-B14F-4D97-AF65-F5344CB8AC3E}">
        <p14:creationId xmlns:p14="http://schemas.microsoft.com/office/powerpoint/2010/main" val="580573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Perfect Form Participial Phrases</a:t>
            </a:r>
          </a:p>
          <a:p>
            <a:pPr marL="0" indent="0">
              <a:spcBef>
                <a:spcPts val="1800"/>
              </a:spcBef>
              <a:buNone/>
            </a:pPr>
            <a:r>
              <a:rPr lang="en-US" sz="2500" dirty="0"/>
              <a:t>Perfect forms emphasize the completion of an action that takes place before the action of the main verb. You can change both present perfect and past perfect verbs into perfect </a:t>
            </a:r>
            <a:r>
              <a:rPr lang="en-US" sz="2500" dirty="0" smtClean="0"/>
              <a:t>participles.</a:t>
            </a:r>
            <a:endParaRPr lang="en-US" sz="25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8240" y="3280312"/>
            <a:ext cx="9875520" cy="2870985"/>
          </a:xfrm>
          <a:prstGeom prst="rect">
            <a:avLst/>
          </a:prstGeom>
        </p:spPr>
      </p:pic>
    </p:spTree>
    <p:extLst>
      <p:ext uri="{BB962C8B-B14F-4D97-AF65-F5344CB8AC3E}">
        <p14:creationId xmlns:p14="http://schemas.microsoft.com/office/powerpoint/2010/main" val="13418746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Participial </a:t>
            </a:r>
            <a:r>
              <a:rPr lang="en-US" sz="2500" b="1" dirty="0" smtClean="0"/>
              <a:t>Phrases </a:t>
            </a:r>
            <a:r>
              <a:rPr lang="en-US" sz="2500" b="1" dirty="0"/>
              <a:t>and Writing Style</a:t>
            </a:r>
          </a:p>
          <a:p>
            <a:pPr marL="0" indent="0">
              <a:spcBef>
                <a:spcPts val="1800"/>
              </a:spcBef>
              <a:buNone/>
            </a:pPr>
            <a:r>
              <a:rPr lang="en-US" sz="2500" dirty="0"/>
              <a:t>Use participial phrases to improve your writing </a:t>
            </a:r>
            <a:r>
              <a:rPr lang="en-US" sz="2500" dirty="0" smtClean="0"/>
              <a:t>style.</a:t>
            </a:r>
          </a:p>
          <a:p>
            <a:pPr>
              <a:spcBef>
                <a:spcPts val="1800"/>
              </a:spcBef>
            </a:pPr>
            <a:r>
              <a:rPr lang="en-US" sz="2500" dirty="0"/>
              <a:t>If you write sentences with a lot of which's, who's, and that's, consider reducing some adjectives clauses to participial </a:t>
            </a:r>
            <a:r>
              <a:rPr lang="en-US" sz="2500" dirty="0" smtClean="0"/>
              <a:t>phrases.</a:t>
            </a:r>
          </a:p>
          <a:p>
            <a:pPr>
              <a:spcBef>
                <a:spcPts val="1800"/>
              </a:spcBef>
            </a:pPr>
            <a:r>
              <a:rPr lang="en-US" sz="2500" dirty="0" smtClean="0"/>
              <a:t>If </a:t>
            </a:r>
            <a:r>
              <a:rPr lang="en-US" sz="2500" dirty="0"/>
              <a:t>you write short, choppy sentences, consider combining them by using participial </a:t>
            </a:r>
            <a:r>
              <a:rPr lang="en-US" sz="2500" dirty="0" smtClean="0"/>
              <a:t>phrases.</a:t>
            </a:r>
          </a:p>
          <a:p>
            <a:pPr>
              <a:spcBef>
                <a:spcPts val="1800"/>
              </a:spcBef>
            </a:pPr>
            <a:r>
              <a:rPr lang="en-US" sz="2500" dirty="0" smtClean="0"/>
              <a:t>Vary </a:t>
            </a:r>
            <a:r>
              <a:rPr lang="en-US" sz="2500" dirty="0"/>
              <a:t>your sentence openings by occasionally starting a sentence with a participial phrase.</a:t>
            </a:r>
          </a:p>
        </p:txBody>
      </p:sp>
      <p:sp>
        <p:nvSpPr>
          <p:cNvPr id="6" name="TextBox 5"/>
          <p:cNvSpPr txBox="1"/>
          <p:nvPr/>
        </p:nvSpPr>
        <p:spPr>
          <a:xfrm>
            <a:off x="694944" y="4963700"/>
            <a:ext cx="10963656" cy="769441"/>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smtClean="0">
                <a:solidFill>
                  <a:srgbClr val="5B9BD5">
                    <a:lumMod val="50000"/>
                  </a:srgbClr>
                </a:solidFill>
              </a:rPr>
              <a:t>CHOPPY SENTENCES</a:t>
            </a:r>
            <a:r>
              <a:rPr lang="en-US" sz="2200" spc="-20" dirty="0">
                <a:solidFill>
                  <a:schemeClr val="tx1">
                    <a:lumMod val="50000"/>
                    <a:lumOff val="50000"/>
                  </a:schemeClr>
                </a:solidFill>
                <a:latin typeface="Bookman Old Style" panose="02050604050505020204" pitchFamily="18" charset="0"/>
              </a:rPr>
              <a:t>] First-born children are often </a:t>
            </a:r>
            <a:r>
              <a:rPr lang="en-US" sz="2200" spc="-20" dirty="0" smtClean="0">
                <a:solidFill>
                  <a:schemeClr val="tx1">
                    <a:lumMod val="50000"/>
                    <a:lumOff val="50000"/>
                  </a:schemeClr>
                </a:solidFill>
                <a:latin typeface="Bookman Old Style" panose="02050604050505020204" pitchFamily="18" charset="0"/>
              </a:rPr>
              <a:t>superachievers</a:t>
            </a:r>
            <a:r>
              <a:rPr lang="en-US" sz="2200" spc="-20" dirty="0">
                <a:solidFill>
                  <a:schemeClr val="tx1">
                    <a:lumMod val="50000"/>
                    <a:lumOff val="50000"/>
                  </a:schemeClr>
                </a:solidFill>
                <a:latin typeface="Bookman Old Style" panose="02050604050505020204" pitchFamily="18" charset="0"/>
              </a:rPr>
              <a:t>. They feel pressure to behave well and to excel in school.</a:t>
            </a:r>
          </a:p>
        </p:txBody>
      </p:sp>
      <p:sp>
        <p:nvSpPr>
          <p:cNvPr id="7" name="TextBox 6"/>
          <p:cNvSpPr txBox="1"/>
          <p:nvPr/>
        </p:nvSpPr>
        <p:spPr>
          <a:xfrm>
            <a:off x="694944" y="5844464"/>
            <a:ext cx="10963656" cy="769441"/>
          </a:xfrm>
          <a:prstGeom prst="rect">
            <a:avLst/>
          </a:prstGeom>
          <a:noFill/>
        </p:spPr>
        <p:txBody>
          <a:bodyPr wrap="square" rtlCol="0">
            <a:spAutoFit/>
          </a:bodyPr>
          <a:lstStyle/>
          <a:p>
            <a:r>
              <a:rPr lang="en-US" sz="2200" spc="-20" dirty="0" smtClean="0">
                <a:solidFill>
                  <a:schemeClr val="tx1">
                    <a:lumMod val="50000"/>
                    <a:lumOff val="50000"/>
                  </a:schemeClr>
                </a:solidFill>
                <a:latin typeface="Bookman Old Style" panose="02050604050505020204" pitchFamily="18" charset="0"/>
              </a:rPr>
              <a:t>[</a:t>
            </a:r>
            <a:r>
              <a:rPr lang="en-US" dirty="0" smtClean="0">
                <a:solidFill>
                  <a:srgbClr val="5B9BD5">
                    <a:lumMod val="50000"/>
                  </a:srgbClr>
                </a:solidFill>
              </a:rPr>
              <a:t>IMPROVED</a:t>
            </a:r>
            <a:r>
              <a:rPr lang="en-US" sz="2200" spc="-20" dirty="0">
                <a:solidFill>
                  <a:schemeClr val="tx1">
                    <a:lumMod val="50000"/>
                    <a:lumOff val="50000"/>
                  </a:schemeClr>
                </a:solidFill>
                <a:latin typeface="Bookman Old Style" panose="02050604050505020204" pitchFamily="18" charset="0"/>
              </a:rPr>
              <a:t>] First-born children, who feel pressure to behave well and to excel in school, are often </a:t>
            </a:r>
            <a:r>
              <a:rPr lang="en-US" sz="2200" spc="-20" dirty="0" smtClean="0">
                <a:solidFill>
                  <a:schemeClr val="tx1">
                    <a:lumMod val="50000"/>
                    <a:lumOff val="50000"/>
                  </a:schemeClr>
                </a:solidFill>
                <a:latin typeface="Bookman Old Style" panose="02050604050505020204" pitchFamily="18" charset="0"/>
              </a:rPr>
              <a:t>superachievers.</a:t>
            </a:r>
            <a:endParaRPr lang="en-US" sz="2200" spc="-2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11813827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403549"/>
          </a:xfrm>
        </p:spPr>
        <p:txBody>
          <a:bodyPr>
            <a:normAutofit/>
          </a:bodyPr>
          <a:lstStyle/>
          <a:p>
            <a:pPr marL="0" indent="0">
              <a:spcBef>
                <a:spcPts val="1800"/>
              </a:spcBef>
              <a:buNone/>
            </a:pPr>
            <a:r>
              <a:rPr lang="en-US" sz="2500" b="1" dirty="0"/>
              <a:t>Reduced Adverb Clauses</a:t>
            </a:r>
          </a:p>
          <a:p>
            <a:pPr marL="0" indent="0">
              <a:spcBef>
                <a:spcPts val="1800"/>
              </a:spcBef>
              <a:buNone/>
            </a:pPr>
            <a:r>
              <a:rPr lang="en-US" sz="2500" dirty="0"/>
              <a:t>You can reduce some adverb clauses to </a:t>
            </a:r>
            <a:r>
              <a:rPr lang="en-US" sz="2500" i="1" dirty="0"/>
              <a:t>-ing </a:t>
            </a:r>
            <a:r>
              <a:rPr lang="en-US" sz="2500" dirty="0"/>
              <a:t>and </a:t>
            </a:r>
            <a:r>
              <a:rPr lang="en-US" sz="2500" i="1" dirty="0"/>
              <a:t>-ed </a:t>
            </a:r>
            <a:r>
              <a:rPr lang="en-US" sz="2500" dirty="0" smtClean="0"/>
              <a:t>phrases.</a:t>
            </a:r>
            <a:endParaRPr lang="en-US" sz="2500" dirty="0"/>
          </a:p>
        </p:txBody>
      </p:sp>
      <p:sp>
        <p:nvSpPr>
          <p:cNvPr id="8" name="TextBox 7"/>
          <p:cNvSpPr txBox="1"/>
          <p:nvPr/>
        </p:nvSpPr>
        <p:spPr>
          <a:xfrm>
            <a:off x="1469136" y="3143071"/>
            <a:ext cx="4453128" cy="2323713"/>
          </a:xfrm>
          <a:prstGeom prst="rect">
            <a:avLst/>
          </a:prstGeom>
          <a:noFill/>
        </p:spPr>
        <p:txBody>
          <a:bodyPr wrap="square" rtlCol="0">
            <a:spAutoFit/>
          </a:bodyPr>
          <a:lstStyle/>
          <a:p>
            <a:pPr>
              <a:spcAft>
                <a:spcPts val="600"/>
              </a:spcAft>
            </a:pPr>
            <a:r>
              <a:rPr lang="en-US" sz="2000" spc="-20" dirty="0">
                <a:solidFill>
                  <a:schemeClr val="tx1">
                    <a:lumMod val="50000"/>
                    <a:lumOff val="50000"/>
                  </a:schemeClr>
                </a:solidFill>
                <a:latin typeface="Bookman Old Style" panose="02050604050505020204" pitchFamily="18" charset="0"/>
              </a:rPr>
              <a:t>When you enter a theater, you</a:t>
            </a:r>
          </a:p>
          <a:p>
            <a:pPr>
              <a:spcAft>
                <a:spcPts val="600"/>
              </a:spcAft>
            </a:pPr>
            <a:r>
              <a:rPr lang="en-US" sz="2000" spc="-20" dirty="0">
                <a:solidFill>
                  <a:schemeClr val="tx1">
                    <a:lumMod val="50000"/>
                    <a:lumOff val="50000"/>
                  </a:schemeClr>
                </a:solidFill>
                <a:latin typeface="Bookman Old Style" panose="02050604050505020204" pitchFamily="18" charset="0"/>
              </a:rPr>
              <a:t>should turn off your cell phone</a:t>
            </a:r>
            <a:r>
              <a:rPr lang="en-US" sz="2000" spc="-20" dirty="0" smtClean="0">
                <a:solidFill>
                  <a:schemeClr val="tx1">
                    <a:lumMod val="50000"/>
                    <a:lumOff val="50000"/>
                  </a:schemeClr>
                </a:solidFill>
                <a:latin typeface="Bookman Old Style" panose="02050604050505020204" pitchFamily="18" charset="0"/>
              </a:rPr>
              <a:t>.</a:t>
            </a:r>
          </a:p>
          <a:p>
            <a:pPr>
              <a:spcAft>
                <a:spcPts val="600"/>
              </a:spcAft>
            </a:pPr>
            <a:endParaRPr lang="en-US" sz="2000" spc="-20" dirty="0">
              <a:solidFill>
                <a:schemeClr val="tx1">
                  <a:lumMod val="50000"/>
                  <a:lumOff val="50000"/>
                </a:schemeClr>
              </a:solidFill>
              <a:latin typeface="Bookman Old Style" panose="02050604050505020204" pitchFamily="18" charset="0"/>
            </a:endParaRPr>
          </a:p>
          <a:p>
            <a:pPr>
              <a:spcAft>
                <a:spcPts val="600"/>
              </a:spcAft>
            </a:pPr>
            <a:r>
              <a:rPr lang="en-US" sz="2000" spc="-20" dirty="0">
                <a:solidFill>
                  <a:schemeClr val="tx1">
                    <a:lumMod val="50000"/>
                    <a:lumOff val="50000"/>
                  </a:schemeClr>
                </a:solidFill>
                <a:latin typeface="Bookman Old Style" panose="02050604050505020204" pitchFamily="18" charset="0"/>
              </a:rPr>
              <a:t>Because he had read that the</a:t>
            </a:r>
          </a:p>
          <a:p>
            <a:pPr>
              <a:spcAft>
                <a:spcPts val="600"/>
              </a:spcAft>
            </a:pPr>
            <a:r>
              <a:rPr lang="en-US" sz="2000" spc="-20" dirty="0">
                <a:solidFill>
                  <a:schemeClr val="tx1">
                    <a:lumMod val="50000"/>
                    <a:lumOff val="50000"/>
                  </a:schemeClr>
                </a:solidFill>
                <a:latin typeface="Bookman Old Style" panose="02050604050505020204" pitchFamily="18" charset="0"/>
              </a:rPr>
              <a:t>company needed workers,</a:t>
            </a:r>
          </a:p>
          <a:p>
            <a:pPr>
              <a:spcAft>
                <a:spcPts val="600"/>
              </a:spcAft>
            </a:pPr>
            <a:r>
              <a:rPr lang="en-US" sz="2000" spc="-20" dirty="0">
                <a:solidFill>
                  <a:schemeClr val="tx1">
                    <a:lumMod val="50000"/>
                    <a:lumOff val="50000"/>
                  </a:schemeClr>
                </a:solidFill>
                <a:latin typeface="Bookman Old Style" panose="02050604050505020204" pitchFamily="18" charset="0"/>
              </a:rPr>
              <a:t>John applied for a job.</a:t>
            </a:r>
          </a:p>
        </p:txBody>
      </p:sp>
      <p:sp>
        <p:nvSpPr>
          <p:cNvPr id="9" name="Rectangle 8"/>
          <p:cNvSpPr/>
          <p:nvPr/>
        </p:nvSpPr>
        <p:spPr>
          <a:xfrm>
            <a:off x="1808131" y="2578608"/>
            <a:ext cx="3311548" cy="461665"/>
          </a:xfrm>
          <a:prstGeom prst="rect">
            <a:avLst/>
          </a:prstGeom>
        </p:spPr>
        <p:txBody>
          <a:bodyPr wrap="none">
            <a:spAutoFit/>
          </a:bodyPr>
          <a:lstStyle/>
          <a:p>
            <a:r>
              <a:rPr lang="en-US" sz="2000" dirty="0" smtClean="0">
                <a:solidFill>
                  <a:srgbClr val="5B9BD5">
                    <a:lumMod val="50000"/>
                  </a:srgbClr>
                </a:solidFill>
              </a:rPr>
              <a:t>Sentence </a:t>
            </a:r>
            <a:r>
              <a:rPr lang="en-US" sz="2000" dirty="0">
                <a:solidFill>
                  <a:srgbClr val="5B9BD5">
                    <a:lumMod val="50000"/>
                  </a:srgbClr>
                </a:solidFill>
              </a:rPr>
              <a:t>with Adverb </a:t>
            </a:r>
            <a:r>
              <a:rPr lang="en-US" sz="2000" dirty="0" smtClean="0">
                <a:solidFill>
                  <a:srgbClr val="5B9BD5">
                    <a:lumMod val="50000"/>
                  </a:srgbClr>
                </a:solidFill>
              </a:rPr>
              <a:t>Clause</a:t>
            </a:r>
            <a:r>
              <a:rPr lang="en-US" sz="2400" spc="-20" dirty="0" smtClean="0">
                <a:solidFill>
                  <a:schemeClr val="tx1">
                    <a:lumMod val="50000"/>
                    <a:lumOff val="50000"/>
                  </a:schemeClr>
                </a:solidFill>
                <a:latin typeface="Bookman Old Style" panose="02050604050505020204" pitchFamily="18" charset="0"/>
              </a:rPr>
              <a:t> </a:t>
            </a:r>
            <a:endParaRPr lang="en-US" sz="2000" dirty="0"/>
          </a:p>
        </p:txBody>
      </p:sp>
      <p:sp>
        <p:nvSpPr>
          <p:cNvPr id="10" name="TextBox 9"/>
          <p:cNvSpPr txBox="1"/>
          <p:nvPr/>
        </p:nvSpPr>
        <p:spPr>
          <a:xfrm>
            <a:off x="6710428" y="3143071"/>
            <a:ext cx="4643372" cy="2246769"/>
          </a:xfrm>
          <a:prstGeom prst="rect">
            <a:avLst/>
          </a:prstGeom>
          <a:noFill/>
        </p:spPr>
        <p:txBody>
          <a:bodyPr wrap="square" rtlCol="0">
            <a:spAutoFit/>
          </a:bodyPr>
          <a:lstStyle/>
          <a:p>
            <a:pPr>
              <a:spcAft>
                <a:spcPts val="600"/>
              </a:spcAft>
            </a:pPr>
            <a:r>
              <a:rPr lang="en-US" sz="2000" spc="-20" dirty="0">
                <a:solidFill>
                  <a:schemeClr val="tx1">
                    <a:lumMod val="50000"/>
                    <a:lumOff val="50000"/>
                  </a:schemeClr>
                </a:solidFill>
                <a:latin typeface="Bookman Old Style" panose="02050604050505020204" pitchFamily="18" charset="0"/>
              </a:rPr>
              <a:t>When entering a theater, you </a:t>
            </a:r>
            <a:r>
              <a:rPr lang="en-US" sz="2000" spc="-20" dirty="0" smtClean="0">
                <a:solidFill>
                  <a:schemeClr val="tx1">
                    <a:lumMod val="50000"/>
                    <a:lumOff val="50000"/>
                  </a:schemeClr>
                </a:solidFill>
                <a:latin typeface="Bookman Old Style" panose="02050604050505020204" pitchFamily="18" charset="0"/>
              </a:rPr>
              <a:t>should turn </a:t>
            </a:r>
            <a:r>
              <a:rPr lang="en-US" sz="2000" spc="-20" dirty="0">
                <a:solidFill>
                  <a:schemeClr val="tx1">
                    <a:lumMod val="50000"/>
                    <a:lumOff val="50000"/>
                  </a:schemeClr>
                </a:solidFill>
                <a:latin typeface="Bookman Old Style" panose="02050604050505020204" pitchFamily="18" charset="0"/>
              </a:rPr>
              <a:t>off your cell phone</a:t>
            </a:r>
            <a:r>
              <a:rPr lang="en-US" sz="2000" spc="-20" dirty="0" smtClean="0">
                <a:solidFill>
                  <a:schemeClr val="tx1">
                    <a:lumMod val="50000"/>
                    <a:lumOff val="50000"/>
                  </a:schemeClr>
                </a:solidFill>
                <a:latin typeface="Bookman Old Style" panose="02050604050505020204" pitchFamily="18" charset="0"/>
              </a:rPr>
              <a:t>.</a:t>
            </a:r>
          </a:p>
          <a:p>
            <a:pPr>
              <a:spcAft>
                <a:spcPts val="600"/>
              </a:spcAft>
            </a:pPr>
            <a:endParaRPr lang="en-US" sz="2000" spc="-20" dirty="0">
              <a:solidFill>
                <a:schemeClr val="tx1">
                  <a:lumMod val="50000"/>
                  <a:lumOff val="50000"/>
                </a:schemeClr>
              </a:solidFill>
              <a:latin typeface="Bookman Old Style" panose="02050604050505020204" pitchFamily="18" charset="0"/>
            </a:endParaRPr>
          </a:p>
          <a:p>
            <a:pPr>
              <a:spcAft>
                <a:spcPts val="600"/>
              </a:spcAft>
            </a:pPr>
            <a:r>
              <a:rPr lang="en-US" sz="2000" spc="-20" dirty="0">
                <a:solidFill>
                  <a:schemeClr val="tx1">
                    <a:lumMod val="50000"/>
                    <a:lumOff val="50000"/>
                  </a:schemeClr>
                </a:solidFill>
                <a:latin typeface="Bookman Old Style" panose="02050604050505020204" pitchFamily="18" charset="0"/>
              </a:rPr>
              <a:t>Having read that the company</a:t>
            </a:r>
          </a:p>
          <a:p>
            <a:pPr>
              <a:spcAft>
                <a:spcPts val="600"/>
              </a:spcAft>
            </a:pPr>
            <a:r>
              <a:rPr lang="en-US" sz="2000" spc="-20" dirty="0">
                <a:solidFill>
                  <a:schemeClr val="tx1">
                    <a:lumMod val="50000"/>
                    <a:lumOff val="50000"/>
                  </a:schemeClr>
                </a:solidFill>
                <a:latin typeface="Bookman Old Style" panose="02050604050505020204" pitchFamily="18" charset="0"/>
              </a:rPr>
              <a:t>needed workers, John applied</a:t>
            </a:r>
          </a:p>
          <a:p>
            <a:pPr>
              <a:spcAft>
                <a:spcPts val="600"/>
              </a:spcAft>
            </a:pPr>
            <a:r>
              <a:rPr lang="en-US" sz="2000" spc="-20" dirty="0">
                <a:solidFill>
                  <a:schemeClr val="tx1">
                    <a:lumMod val="50000"/>
                    <a:lumOff val="50000"/>
                  </a:schemeClr>
                </a:solidFill>
                <a:latin typeface="Bookman Old Style" panose="02050604050505020204" pitchFamily="18" charset="0"/>
              </a:rPr>
              <a:t>for a job.</a:t>
            </a:r>
          </a:p>
        </p:txBody>
      </p:sp>
      <p:sp>
        <p:nvSpPr>
          <p:cNvPr id="11" name="Rectangle 10"/>
          <p:cNvSpPr/>
          <p:nvPr/>
        </p:nvSpPr>
        <p:spPr>
          <a:xfrm>
            <a:off x="6778134" y="2578608"/>
            <a:ext cx="3658246" cy="461665"/>
          </a:xfrm>
          <a:prstGeom prst="rect">
            <a:avLst/>
          </a:prstGeom>
        </p:spPr>
        <p:txBody>
          <a:bodyPr wrap="none">
            <a:spAutoFit/>
          </a:bodyPr>
          <a:lstStyle/>
          <a:p>
            <a:r>
              <a:rPr lang="en-US" sz="2000" dirty="0" smtClean="0">
                <a:solidFill>
                  <a:srgbClr val="5B9BD5">
                    <a:lumMod val="50000"/>
                  </a:srgbClr>
                </a:solidFill>
              </a:rPr>
              <a:t>Sentence </a:t>
            </a:r>
            <a:r>
              <a:rPr lang="en-US" sz="2000" dirty="0">
                <a:solidFill>
                  <a:srgbClr val="5B9BD5">
                    <a:lumMod val="50000"/>
                  </a:srgbClr>
                </a:solidFill>
              </a:rPr>
              <a:t>with </a:t>
            </a:r>
            <a:r>
              <a:rPr lang="en-US" sz="2000" i="1" dirty="0">
                <a:solidFill>
                  <a:srgbClr val="5B9BD5">
                    <a:lumMod val="50000"/>
                  </a:srgbClr>
                </a:solidFill>
              </a:rPr>
              <a:t>-ing </a:t>
            </a:r>
            <a:r>
              <a:rPr lang="en-US" sz="2000" dirty="0">
                <a:solidFill>
                  <a:srgbClr val="5B9BD5">
                    <a:lumMod val="50000"/>
                  </a:srgbClr>
                </a:solidFill>
              </a:rPr>
              <a:t>or </a:t>
            </a:r>
            <a:r>
              <a:rPr lang="en-US" sz="2000" i="1" dirty="0">
                <a:solidFill>
                  <a:srgbClr val="5B9BD5">
                    <a:lumMod val="50000"/>
                  </a:srgbClr>
                </a:solidFill>
              </a:rPr>
              <a:t>-ed </a:t>
            </a:r>
            <a:r>
              <a:rPr lang="en-US" sz="2000" dirty="0" smtClean="0">
                <a:solidFill>
                  <a:srgbClr val="5B9BD5">
                    <a:lumMod val="50000"/>
                  </a:srgbClr>
                </a:solidFill>
              </a:rPr>
              <a:t>Phrase</a:t>
            </a:r>
            <a:r>
              <a:rPr lang="en-US" sz="2400" spc="-20" dirty="0" smtClean="0">
                <a:solidFill>
                  <a:schemeClr val="tx1">
                    <a:lumMod val="50000"/>
                    <a:lumOff val="50000"/>
                  </a:schemeClr>
                </a:solidFill>
                <a:latin typeface="Bookman Old Style" panose="02050604050505020204" pitchFamily="18" charset="0"/>
              </a:rPr>
              <a:t> </a:t>
            </a:r>
            <a:endParaRPr lang="en-US" sz="2000" dirty="0"/>
          </a:p>
        </p:txBody>
      </p:sp>
    </p:spTree>
    <p:extLst>
      <p:ext uri="{BB962C8B-B14F-4D97-AF65-F5344CB8AC3E}">
        <p14:creationId xmlns:p14="http://schemas.microsoft.com/office/powerpoint/2010/main" val="33020438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617531"/>
          </a:xfrm>
        </p:spPr>
        <p:txBody>
          <a:bodyPr>
            <a:normAutofit fontScale="92500" lnSpcReduction="10000"/>
          </a:bodyPr>
          <a:lstStyle/>
          <a:p>
            <a:pPr marL="0" indent="0">
              <a:spcBef>
                <a:spcPts val="1800"/>
              </a:spcBef>
              <a:buNone/>
            </a:pPr>
            <a:r>
              <a:rPr lang="en-US" sz="2500" b="1" dirty="0"/>
              <a:t>Reduced Adverb Clauses</a:t>
            </a:r>
          </a:p>
          <a:p>
            <a:pPr marL="0" indent="0">
              <a:spcBef>
                <a:spcPts val="1800"/>
              </a:spcBef>
              <a:buNone/>
            </a:pPr>
            <a:r>
              <a:rPr lang="en-US" sz="2500" dirty="0"/>
              <a:t>To reduce an adverb clause, follow these </a:t>
            </a:r>
            <a:r>
              <a:rPr lang="en-US" sz="2500" dirty="0" smtClean="0"/>
              <a:t>steps:</a:t>
            </a:r>
          </a:p>
          <a:p>
            <a:pPr marL="457200" indent="-457200">
              <a:spcBef>
                <a:spcPts val="1800"/>
              </a:spcBef>
              <a:buFont typeface="+mj-lt"/>
              <a:buAutoNum type="arabicPeriod"/>
            </a:pPr>
            <a:r>
              <a:rPr lang="en-US" sz="2500" dirty="0"/>
              <a:t>Make sure that the subject of the adverb clause and the subject of the independent clause are the same</a:t>
            </a:r>
            <a:r>
              <a:rPr lang="en-US" sz="2500" dirty="0" smtClean="0"/>
              <a:t>.</a:t>
            </a:r>
          </a:p>
          <a:p>
            <a:pPr marL="457200" indent="-457200">
              <a:spcBef>
                <a:spcPts val="1800"/>
              </a:spcBef>
              <a:buFont typeface="+mj-lt"/>
              <a:buAutoNum type="arabicPeriod"/>
            </a:pPr>
            <a:r>
              <a:rPr lang="en-US" sz="2500" dirty="0"/>
              <a:t>Delete the subject of the adverb clause. If necessary, move it to the subject position in the independent clause</a:t>
            </a:r>
            <a:r>
              <a:rPr lang="en-US" sz="2500" dirty="0" smtClean="0"/>
              <a:t>.</a:t>
            </a:r>
          </a:p>
          <a:p>
            <a:pPr marL="457200" indent="-457200">
              <a:spcBef>
                <a:spcPts val="1800"/>
              </a:spcBef>
              <a:buFont typeface="+mj-lt"/>
              <a:buAutoNum type="arabicPeriod"/>
            </a:pPr>
            <a:r>
              <a:rPr lang="en-US" sz="2500" dirty="0"/>
              <a:t>Change the adverb clause verb to the appropriate participle</a:t>
            </a:r>
            <a:r>
              <a:rPr lang="en-US" sz="2500" dirty="0" smtClean="0"/>
              <a:t>.</a:t>
            </a:r>
          </a:p>
          <a:p>
            <a:pPr marL="457200" indent="-457200">
              <a:spcBef>
                <a:spcPts val="1800"/>
              </a:spcBef>
              <a:buFont typeface="+mj-lt"/>
              <a:buAutoNum type="arabicPeriod"/>
            </a:pPr>
            <a:r>
              <a:rPr lang="en-US" sz="2500" dirty="0"/>
              <a:t>Delete or retain the subordinator according to the following rules</a:t>
            </a:r>
            <a:r>
              <a:rPr lang="en-US" sz="2500" dirty="0" smtClean="0"/>
              <a:t>:</a:t>
            </a:r>
          </a:p>
          <a:p>
            <a:pPr marL="914400" lvl="1" indent="-457200">
              <a:spcBef>
                <a:spcPts val="1800"/>
              </a:spcBef>
              <a:buAutoNum type="alphaLcPeriod"/>
            </a:pPr>
            <a:r>
              <a:rPr lang="en-US" sz="2100" dirty="0" smtClean="0"/>
              <a:t>Retain </a:t>
            </a:r>
            <a:r>
              <a:rPr lang="en-US" sz="2100" dirty="0"/>
              <a:t>before, and retain since when it is a time </a:t>
            </a:r>
            <a:r>
              <a:rPr lang="en-US" sz="2100" dirty="0" smtClean="0"/>
              <a:t>subordinator.</a:t>
            </a:r>
          </a:p>
          <a:p>
            <a:pPr marL="914400" lvl="1" indent="-457200">
              <a:spcBef>
                <a:spcPts val="1800"/>
              </a:spcBef>
              <a:buAutoNum type="alphaLcPeriod"/>
            </a:pPr>
            <a:r>
              <a:rPr lang="en-US" sz="2100" dirty="0" smtClean="0"/>
              <a:t>Delete </a:t>
            </a:r>
            <a:r>
              <a:rPr lang="en-US" sz="2100" dirty="0"/>
              <a:t>as when it is a time </a:t>
            </a:r>
            <a:r>
              <a:rPr lang="en-US" sz="2100" dirty="0" smtClean="0"/>
              <a:t>subordinator.</a:t>
            </a:r>
          </a:p>
          <a:p>
            <a:pPr marL="914400" lvl="1" indent="-457200">
              <a:spcBef>
                <a:spcPts val="1800"/>
              </a:spcBef>
              <a:buAutoNum type="alphaLcPeriod"/>
            </a:pPr>
            <a:r>
              <a:rPr lang="en-US" sz="2100" dirty="0" smtClean="0"/>
              <a:t>Delete </a:t>
            </a:r>
            <a:r>
              <a:rPr lang="en-US" sz="2100" dirty="0"/>
              <a:t>all three reason subordinators because, since, and </a:t>
            </a:r>
            <a:r>
              <a:rPr lang="en-US" sz="2100" dirty="0" smtClean="0"/>
              <a:t>as.</a:t>
            </a:r>
          </a:p>
          <a:p>
            <a:pPr marL="914400" lvl="1" indent="-457200">
              <a:spcBef>
                <a:spcPts val="1800"/>
              </a:spcBef>
              <a:buAutoNum type="alphaLcPeriod"/>
            </a:pPr>
            <a:r>
              <a:rPr lang="en-US" sz="2100" dirty="0" smtClean="0"/>
              <a:t>Retain </a:t>
            </a:r>
            <a:r>
              <a:rPr lang="en-US" sz="2100" dirty="0"/>
              <a:t>after, while, and when if the participial phrase follows the independent clause. When the phrase is in another position, you may either retain or delete these subordinators.</a:t>
            </a:r>
          </a:p>
        </p:txBody>
      </p:sp>
    </p:spTree>
    <p:extLst>
      <p:ext uri="{BB962C8B-B14F-4D97-AF65-F5344CB8AC3E}">
        <p14:creationId xmlns:p14="http://schemas.microsoft.com/office/powerpoint/2010/main" val="33237064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spcBef>
                <a:spcPts val="1800"/>
              </a:spcBef>
              <a:buNone/>
            </a:pPr>
            <a:r>
              <a:rPr lang="en-US" sz="2500" b="1" dirty="0"/>
              <a:t>Delete or retain the </a:t>
            </a:r>
            <a:r>
              <a:rPr lang="en-US" sz="2500" b="1" dirty="0" smtClean="0"/>
              <a:t>subordinator</a:t>
            </a:r>
          </a:p>
          <a:p>
            <a:pPr>
              <a:spcBef>
                <a:spcPts val="1800"/>
              </a:spcBef>
            </a:pPr>
            <a:r>
              <a:rPr lang="en-US" sz="2500" dirty="0" smtClean="0"/>
              <a:t>Retain</a:t>
            </a:r>
          </a:p>
          <a:p>
            <a:pPr marL="0" indent="0">
              <a:spcBef>
                <a:spcPts val="1800"/>
              </a:spcBef>
              <a:buNone/>
            </a:pPr>
            <a:r>
              <a:rPr lang="en-US" sz="2500" dirty="0" smtClean="0"/>
              <a:t>Before</a:t>
            </a:r>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r>
              <a:rPr lang="en-US" sz="2500" dirty="0" smtClean="0"/>
              <a:t>Since</a:t>
            </a:r>
          </a:p>
        </p:txBody>
      </p:sp>
      <p:sp>
        <p:nvSpPr>
          <p:cNvPr id="6" name="TextBox 5"/>
          <p:cNvSpPr txBox="1"/>
          <p:nvPr/>
        </p:nvSpPr>
        <p:spPr>
          <a:xfrm>
            <a:off x="838200" y="2799506"/>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Before a student chooses a college, he or she should consider several factors.</a:t>
            </a:r>
          </a:p>
        </p:txBody>
      </p:sp>
      <p:sp>
        <p:nvSpPr>
          <p:cNvPr id="7" name="TextBox 6"/>
          <p:cNvSpPr txBox="1"/>
          <p:nvPr/>
        </p:nvSpPr>
        <p:spPr>
          <a:xfrm>
            <a:off x="838200" y="3199616"/>
            <a:ext cx="11058144" cy="400110"/>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Before choosing a college, </a:t>
            </a:r>
            <a:r>
              <a:rPr lang="en-US" sz="1950" spc="-20" dirty="0">
                <a:solidFill>
                  <a:schemeClr val="tx1">
                    <a:lumMod val="50000"/>
                    <a:lumOff val="50000"/>
                  </a:schemeClr>
                </a:solidFill>
                <a:latin typeface="Bookman Old Style" panose="02050604050505020204" pitchFamily="18" charset="0"/>
              </a:rPr>
              <a:t>a student should consider several factors.</a:t>
            </a:r>
          </a:p>
        </p:txBody>
      </p:sp>
      <p:sp>
        <p:nvSpPr>
          <p:cNvPr id="8" name="TextBox 7"/>
          <p:cNvSpPr txBox="1"/>
          <p:nvPr/>
        </p:nvSpPr>
        <p:spPr>
          <a:xfrm>
            <a:off x="838200" y="3599726"/>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A student should consider </a:t>
            </a:r>
            <a:r>
              <a:rPr lang="en-US" sz="1950" spc="-20" dirty="0" smtClean="0">
                <a:solidFill>
                  <a:schemeClr val="tx1">
                    <a:lumMod val="50000"/>
                    <a:lumOff val="50000"/>
                  </a:schemeClr>
                </a:solidFill>
                <a:latin typeface="Bookman Old Style" panose="02050604050505020204" pitchFamily="18" charset="0"/>
              </a:rPr>
              <a:t>several </a:t>
            </a:r>
            <a:r>
              <a:rPr lang="en-US" sz="1950" spc="-20" dirty="0">
                <a:solidFill>
                  <a:schemeClr val="tx1">
                    <a:lumMod val="50000"/>
                    <a:lumOff val="50000"/>
                  </a:schemeClr>
                </a:solidFill>
                <a:latin typeface="Bookman Old Style" panose="02050604050505020204" pitchFamily="18" charset="0"/>
              </a:rPr>
              <a:t>factors </a:t>
            </a:r>
            <a:r>
              <a:rPr lang="en-US" sz="1950" b="1" spc="-20" dirty="0">
                <a:solidFill>
                  <a:schemeClr val="tx1">
                    <a:lumMod val="50000"/>
                    <a:lumOff val="50000"/>
                  </a:schemeClr>
                </a:solidFill>
                <a:latin typeface="Bookman Old Style" panose="02050604050505020204" pitchFamily="18" charset="0"/>
              </a:rPr>
              <a:t>before choosing a college.</a:t>
            </a:r>
          </a:p>
        </p:txBody>
      </p:sp>
      <p:sp>
        <p:nvSpPr>
          <p:cNvPr id="9" name="TextBox 8"/>
          <p:cNvSpPr txBox="1"/>
          <p:nvPr/>
        </p:nvSpPr>
        <p:spPr>
          <a:xfrm>
            <a:off x="838200" y="4552162"/>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Carlos has not been back home since he came to the United States three years </a:t>
            </a:r>
            <a:r>
              <a:rPr lang="en-US" sz="1950" spc="-20" dirty="0" smtClean="0">
                <a:solidFill>
                  <a:schemeClr val="tx1">
                    <a:lumMod val="50000"/>
                    <a:lumOff val="50000"/>
                  </a:schemeClr>
                </a:solidFill>
                <a:latin typeface="Bookman Old Style" panose="02050604050505020204" pitchFamily="18" charset="0"/>
              </a:rPr>
              <a:t>ago.</a:t>
            </a:r>
            <a:endParaRPr lang="en-US" sz="1950" spc="-20"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838200" y="4952272"/>
            <a:ext cx="11058144" cy="400110"/>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Since coming to the United States three years ago, </a:t>
            </a:r>
            <a:r>
              <a:rPr lang="en-US" sz="1950" spc="-20" dirty="0">
                <a:solidFill>
                  <a:schemeClr val="tx1">
                    <a:lumMod val="50000"/>
                    <a:lumOff val="50000"/>
                  </a:schemeClr>
                </a:solidFill>
                <a:latin typeface="Bookman Old Style" panose="02050604050505020204" pitchFamily="18" charset="0"/>
              </a:rPr>
              <a:t>Carlos has not been back </a:t>
            </a:r>
            <a:r>
              <a:rPr lang="en-US" sz="1950" spc="-20" dirty="0" smtClean="0">
                <a:solidFill>
                  <a:schemeClr val="tx1">
                    <a:lumMod val="50000"/>
                    <a:lumOff val="50000"/>
                  </a:schemeClr>
                </a:solidFill>
                <a:latin typeface="Bookman Old Style" panose="02050604050505020204" pitchFamily="18" charset="0"/>
              </a:rPr>
              <a:t>home.</a:t>
            </a:r>
            <a:endParaRPr lang="en-US" sz="1950" spc="-20" dirty="0">
              <a:solidFill>
                <a:schemeClr val="tx1">
                  <a:lumMod val="50000"/>
                  <a:lumOff val="50000"/>
                </a:schemeClr>
              </a:solidFill>
              <a:latin typeface="Bookman Old Style" panose="02050604050505020204" pitchFamily="18" charset="0"/>
            </a:endParaRPr>
          </a:p>
        </p:txBody>
      </p:sp>
      <p:sp>
        <p:nvSpPr>
          <p:cNvPr id="11" name="TextBox 10"/>
          <p:cNvSpPr txBox="1"/>
          <p:nvPr/>
        </p:nvSpPr>
        <p:spPr>
          <a:xfrm>
            <a:off x="838200" y="5352382"/>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Carlos has not been back home </a:t>
            </a:r>
            <a:r>
              <a:rPr lang="en-US" sz="1950" b="1" spc="-20" dirty="0">
                <a:solidFill>
                  <a:schemeClr val="tx1">
                    <a:lumMod val="50000"/>
                    <a:lumOff val="50000"/>
                  </a:schemeClr>
                </a:solidFill>
                <a:latin typeface="Bookman Old Style" panose="02050604050505020204" pitchFamily="18" charset="0"/>
              </a:rPr>
              <a:t>since coming to the United States three years ago.</a:t>
            </a:r>
          </a:p>
        </p:txBody>
      </p:sp>
    </p:spTree>
    <p:extLst>
      <p:ext uri="{BB962C8B-B14F-4D97-AF65-F5344CB8AC3E}">
        <p14:creationId xmlns:p14="http://schemas.microsoft.com/office/powerpoint/2010/main" val="127095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spcBef>
                <a:spcPts val="1800"/>
              </a:spcBef>
              <a:buNone/>
            </a:pPr>
            <a:r>
              <a:rPr lang="en-US" sz="2500" b="1" dirty="0"/>
              <a:t>Delete or retain the </a:t>
            </a:r>
            <a:r>
              <a:rPr lang="en-US" sz="2500" b="1" dirty="0" smtClean="0"/>
              <a:t>subordinator</a:t>
            </a:r>
          </a:p>
          <a:p>
            <a:pPr>
              <a:spcBef>
                <a:spcPts val="1800"/>
              </a:spcBef>
            </a:pPr>
            <a:r>
              <a:rPr lang="en-US" sz="2500" dirty="0"/>
              <a:t>Delete because </a:t>
            </a:r>
            <a:r>
              <a:rPr lang="en-US" sz="2500" dirty="0" smtClean="0"/>
              <a:t>since</a:t>
            </a:r>
          </a:p>
          <a:p>
            <a:pPr marL="0" indent="0">
              <a:spcBef>
                <a:spcPts val="1800"/>
              </a:spcBef>
              <a:buNone/>
            </a:pPr>
            <a:r>
              <a:rPr lang="en-US" sz="2500" dirty="0"/>
              <a:t>as (reason</a:t>
            </a:r>
            <a:r>
              <a:rPr lang="en-US" sz="2500" dirty="0" smtClean="0"/>
              <a:t>)</a:t>
            </a:r>
          </a:p>
          <a:p>
            <a:pPr marL="0" indent="0">
              <a:spcBef>
                <a:spcPts val="1800"/>
              </a:spcBef>
              <a:buNone/>
            </a:pPr>
            <a:endParaRPr lang="en-US" sz="2500" dirty="0" smtClean="0"/>
          </a:p>
          <a:p>
            <a:pPr marL="0" indent="0">
              <a:spcBef>
                <a:spcPts val="1800"/>
              </a:spcBef>
              <a:buNone/>
            </a:pPr>
            <a:endParaRPr lang="en-US" sz="2500" dirty="0" smtClean="0"/>
          </a:p>
          <a:p>
            <a:pPr marL="0" indent="0">
              <a:spcBef>
                <a:spcPts val="1800"/>
              </a:spcBef>
              <a:buNone/>
            </a:pPr>
            <a:endParaRPr lang="en-US" sz="2500" dirty="0" smtClean="0"/>
          </a:p>
          <a:p>
            <a:pPr marL="0" indent="0">
              <a:spcBef>
                <a:spcPts val="1800"/>
              </a:spcBef>
              <a:buNone/>
            </a:pPr>
            <a:endParaRPr lang="en-US" sz="2500" dirty="0" smtClean="0"/>
          </a:p>
          <a:p>
            <a:pPr marL="0" indent="0">
              <a:spcBef>
                <a:spcPts val="1800"/>
              </a:spcBef>
              <a:buNone/>
            </a:pPr>
            <a:r>
              <a:rPr lang="en-US" sz="2500" dirty="0"/>
              <a:t>as (time)</a:t>
            </a:r>
          </a:p>
        </p:txBody>
      </p:sp>
      <p:sp>
        <p:nvSpPr>
          <p:cNvPr id="6" name="TextBox 5"/>
          <p:cNvSpPr txBox="1"/>
          <p:nvPr/>
        </p:nvSpPr>
        <p:spPr>
          <a:xfrm>
            <a:off x="838200" y="2781751"/>
            <a:ext cx="11058144" cy="707886"/>
          </a:xfrm>
          <a:prstGeom prst="rect">
            <a:avLst/>
          </a:prstGeom>
          <a:noFill/>
        </p:spPr>
        <p:txBody>
          <a:bodyPr wrap="square" rtlCol="0">
            <a:spAutoFit/>
          </a:bodyPr>
          <a:lstStyle/>
          <a:p>
            <a:pPr>
              <a:spcBef>
                <a:spcPts val="1200"/>
              </a:spcBef>
              <a:spcAft>
                <a:spcPts val="1200"/>
              </a:spcAft>
            </a:pPr>
            <a:r>
              <a:rPr lang="en-US" sz="2000" spc="-20" dirty="0">
                <a:solidFill>
                  <a:schemeClr val="tx1">
                    <a:lumMod val="50000"/>
                    <a:lumOff val="50000"/>
                  </a:schemeClr>
                </a:solidFill>
                <a:latin typeface="Bookman Old Style" panose="02050604050505020204" pitchFamily="18" charset="0"/>
              </a:rPr>
              <a:t>Because (Since/As) Carlos came from a very conservative family, he was shocked at the U.S. system of </a:t>
            </a:r>
            <a:r>
              <a:rPr lang="en-US" sz="2000" spc="-20" dirty="0" smtClean="0">
                <a:solidFill>
                  <a:schemeClr val="tx1">
                    <a:lumMod val="50000"/>
                    <a:lumOff val="50000"/>
                  </a:schemeClr>
                </a:solidFill>
                <a:latin typeface="Bookman Old Style" panose="02050604050505020204" pitchFamily="18" charset="0"/>
              </a:rPr>
              <a:t>coed dormitories.</a:t>
            </a:r>
            <a:endParaRPr lang="en-US" sz="2000" spc="-2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838200" y="3535804"/>
            <a:ext cx="11058144" cy="707886"/>
          </a:xfrm>
          <a:prstGeom prst="rect">
            <a:avLst/>
          </a:prstGeom>
          <a:noFill/>
        </p:spPr>
        <p:txBody>
          <a:bodyPr wrap="square" rtlCol="0">
            <a:spAutoFit/>
          </a:bodyPr>
          <a:lstStyle/>
          <a:p>
            <a:pPr>
              <a:spcBef>
                <a:spcPts val="1200"/>
              </a:spcBef>
              <a:spcAft>
                <a:spcPts val="1200"/>
              </a:spcAft>
            </a:pPr>
            <a:r>
              <a:rPr lang="en-US" sz="2000" b="1" spc="-20" dirty="0">
                <a:solidFill>
                  <a:schemeClr val="tx1">
                    <a:lumMod val="50000"/>
                    <a:lumOff val="50000"/>
                  </a:schemeClr>
                </a:solidFill>
                <a:latin typeface="Bookman Old Style" panose="02050604050505020204" pitchFamily="18" charset="0"/>
              </a:rPr>
              <a:t>Coming from a very conservative family, </a:t>
            </a:r>
            <a:r>
              <a:rPr lang="en-US" sz="2000" spc="-20" dirty="0">
                <a:solidFill>
                  <a:schemeClr val="tx1">
                    <a:lumMod val="50000"/>
                    <a:lumOff val="50000"/>
                  </a:schemeClr>
                </a:solidFill>
                <a:latin typeface="Bookman Old Style" panose="02050604050505020204" pitchFamily="18" charset="0"/>
              </a:rPr>
              <a:t>Carlos was shocked at the U.S. system of coed dormitories.</a:t>
            </a:r>
          </a:p>
        </p:txBody>
      </p:sp>
      <p:sp>
        <p:nvSpPr>
          <p:cNvPr id="8" name="TextBox 7"/>
          <p:cNvSpPr txBox="1"/>
          <p:nvPr/>
        </p:nvSpPr>
        <p:spPr>
          <a:xfrm>
            <a:off x="838200" y="4294552"/>
            <a:ext cx="11058144" cy="707886"/>
          </a:xfrm>
          <a:prstGeom prst="rect">
            <a:avLst/>
          </a:prstGeom>
          <a:noFill/>
        </p:spPr>
        <p:txBody>
          <a:bodyPr wrap="square" rtlCol="0">
            <a:spAutoFit/>
          </a:bodyPr>
          <a:lstStyle/>
          <a:p>
            <a:pPr>
              <a:spcBef>
                <a:spcPts val="1200"/>
              </a:spcBef>
              <a:spcAft>
                <a:spcPts val="1200"/>
              </a:spcAft>
            </a:pPr>
            <a:r>
              <a:rPr lang="en-US" sz="2000" b="1" spc="-20" dirty="0">
                <a:solidFill>
                  <a:schemeClr val="tx1">
                    <a:lumMod val="50000"/>
                    <a:lumOff val="50000"/>
                  </a:schemeClr>
                </a:solidFill>
                <a:latin typeface="Bookman Old Style" panose="02050604050505020204" pitchFamily="18" charset="0"/>
              </a:rPr>
              <a:t>Carlos was shocked at the American system of coed dormitories coming from a very conservative family.</a:t>
            </a:r>
          </a:p>
        </p:txBody>
      </p:sp>
      <p:sp>
        <p:nvSpPr>
          <p:cNvPr id="9" name="TextBox 8"/>
          <p:cNvSpPr txBox="1"/>
          <p:nvPr/>
        </p:nvSpPr>
        <p:spPr>
          <a:xfrm>
            <a:off x="838200" y="5695965"/>
            <a:ext cx="11058144" cy="400110"/>
          </a:xfrm>
          <a:prstGeom prst="rect">
            <a:avLst/>
          </a:prstGeom>
          <a:noFill/>
        </p:spPr>
        <p:txBody>
          <a:bodyPr wrap="square" rtlCol="0">
            <a:spAutoFit/>
          </a:bodyPr>
          <a:lstStyle/>
          <a:p>
            <a:pPr>
              <a:spcBef>
                <a:spcPts val="1200"/>
              </a:spcBef>
              <a:spcAft>
                <a:spcPts val="1200"/>
              </a:spcAft>
            </a:pPr>
            <a:r>
              <a:rPr lang="en-US" sz="1950" spc="-20" dirty="0" smtClean="0">
                <a:solidFill>
                  <a:schemeClr val="tx1">
                    <a:lumMod val="50000"/>
                    <a:lumOff val="50000"/>
                  </a:schemeClr>
                </a:solidFill>
                <a:latin typeface="Bookman Old Style" panose="02050604050505020204" pitchFamily="18" charset="0"/>
              </a:rPr>
              <a:t>As he gradually got used to the way of life in the United States, he became less homesick.</a:t>
            </a:r>
            <a:endParaRPr lang="en-US" sz="1950" spc="-20"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838200" y="6096075"/>
            <a:ext cx="11195304" cy="392415"/>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Gradually getting used to the way of life in the United States, </a:t>
            </a:r>
            <a:r>
              <a:rPr lang="en-US" sz="1950" spc="-20" dirty="0">
                <a:solidFill>
                  <a:schemeClr val="tx1">
                    <a:lumMod val="50000"/>
                    <a:lumOff val="50000"/>
                  </a:schemeClr>
                </a:solidFill>
                <a:latin typeface="Bookman Old Style" panose="02050604050505020204" pitchFamily="18" charset="0"/>
              </a:rPr>
              <a:t>he became less homesick.</a:t>
            </a:r>
          </a:p>
        </p:txBody>
      </p:sp>
    </p:spTree>
    <p:extLst>
      <p:ext uri="{BB962C8B-B14F-4D97-AF65-F5344CB8AC3E}">
        <p14:creationId xmlns:p14="http://schemas.microsoft.com/office/powerpoint/2010/main" val="31593210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Participial Phrases</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spcBef>
                <a:spcPts val="1800"/>
              </a:spcBef>
              <a:buNone/>
            </a:pPr>
            <a:r>
              <a:rPr lang="en-US" sz="2500" b="1" dirty="0"/>
              <a:t>Delete or retain the </a:t>
            </a:r>
            <a:r>
              <a:rPr lang="en-US" sz="2500" b="1" dirty="0" smtClean="0"/>
              <a:t>subordinator</a:t>
            </a:r>
          </a:p>
          <a:p>
            <a:pPr>
              <a:spcBef>
                <a:spcPts val="1800"/>
              </a:spcBef>
            </a:pPr>
            <a:r>
              <a:rPr lang="en-US" sz="2500" dirty="0"/>
              <a:t>Retain or Delete</a:t>
            </a:r>
          </a:p>
          <a:p>
            <a:pPr marL="0" indent="0">
              <a:spcBef>
                <a:spcPts val="1800"/>
              </a:spcBef>
              <a:buNone/>
            </a:pPr>
            <a:r>
              <a:rPr lang="en-US" sz="2500" dirty="0" smtClean="0"/>
              <a:t>After</a:t>
            </a:r>
          </a:p>
          <a:p>
            <a:pPr marL="0" indent="0">
              <a:spcBef>
                <a:spcPts val="1800"/>
              </a:spcBef>
              <a:buNone/>
            </a:pPr>
            <a:endParaRPr lang="en-US" sz="2500" dirty="0" smtClean="0"/>
          </a:p>
          <a:p>
            <a:pPr marL="0" indent="0">
              <a:spcBef>
                <a:spcPts val="1800"/>
              </a:spcBef>
              <a:buNone/>
            </a:pPr>
            <a:endParaRPr lang="en-US" sz="2500" dirty="0"/>
          </a:p>
          <a:p>
            <a:pPr marL="0" indent="0">
              <a:spcBef>
                <a:spcPts val="1800"/>
              </a:spcBef>
              <a:buNone/>
            </a:pPr>
            <a:endParaRPr lang="en-US" sz="2500" dirty="0" smtClean="0"/>
          </a:p>
          <a:p>
            <a:pPr marL="0" indent="0">
              <a:spcBef>
                <a:spcPts val="1800"/>
              </a:spcBef>
              <a:buNone/>
            </a:pPr>
            <a:r>
              <a:rPr lang="en-US" sz="2500" dirty="0"/>
              <a:t>While</a:t>
            </a:r>
            <a:endParaRPr lang="en-US" sz="2500" dirty="0" smtClean="0"/>
          </a:p>
        </p:txBody>
      </p:sp>
      <p:sp>
        <p:nvSpPr>
          <p:cNvPr id="6" name="TextBox 5"/>
          <p:cNvSpPr txBox="1"/>
          <p:nvPr/>
        </p:nvSpPr>
        <p:spPr>
          <a:xfrm>
            <a:off x="838200" y="2799506"/>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After he had passed the TOEFL exam, he became a freshman in college.</a:t>
            </a:r>
          </a:p>
        </p:txBody>
      </p:sp>
      <p:sp>
        <p:nvSpPr>
          <p:cNvPr id="7" name="TextBox 6"/>
          <p:cNvSpPr txBox="1"/>
          <p:nvPr/>
        </p:nvSpPr>
        <p:spPr>
          <a:xfrm>
            <a:off x="838200" y="3199616"/>
            <a:ext cx="11058144" cy="400110"/>
          </a:xfrm>
          <a:prstGeom prst="rect">
            <a:avLst/>
          </a:prstGeom>
          <a:noFill/>
        </p:spPr>
        <p:txBody>
          <a:bodyPr wrap="square" rtlCol="0">
            <a:spAutoFit/>
          </a:bodyPr>
          <a:lstStyle/>
          <a:p>
            <a:pPr>
              <a:spcBef>
                <a:spcPts val="1200"/>
              </a:spcBef>
              <a:spcAft>
                <a:spcPts val="1200"/>
              </a:spcAft>
            </a:pPr>
            <a:r>
              <a:rPr lang="en-US" sz="1950" b="1" spc="-20" dirty="0" smtClean="0">
                <a:solidFill>
                  <a:schemeClr val="tx1">
                    <a:lumMod val="50000"/>
                    <a:lumOff val="50000"/>
                  </a:schemeClr>
                </a:solidFill>
                <a:latin typeface="Bookman Old Style" panose="02050604050505020204" pitchFamily="18" charset="0"/>
              </a:rPr>
              <a:t>After passing the TOEFL exam, </a:t>
            </a:r>
            <a:r>
              <a:rPr lang="en-US" sz="1950" spc="-20" dirty="0" smtClean="0">
                <a:solidFill>
                  <a:schemeClr val="tx1">
                    <a:lumMod val="50000"/>
                    <a:lumOff val="50000"/>
                  </a:schemeClr>
                </a:solidFill>
                <a:latin typeface="Bookman Old Style" panose="02050604050505020204" pitchFamily="18" charset="0"/>
              </a:rPr>
              <a:t>he </a:t>
            </a:r>
            <a:r>
              <a:rPr lang="en-US" sz="1950" spc="-20" dirty="0">
                <a:solidFill>
                  <a:schemeClr val="tx1">
                    <a:lumMod val="50000"/>
                    <a:lumOff val="50000"/>
                  </a:schemeClr>
                </a:solidFill>
                <a:latin typeface="Bookman Old Style" panose="02050604050505020204" pitchFamily="18" charset="0"/>
              </a:rPr>
              <a:t>became a freshman in college.</a:t>
            </a:r>
          </a:p>
        </p:txBody>
      </p:sp>
      <p:sp>
        <p:nvSpPr>
          <p:cNvPr id="8" name="TextBox 7"/>
          <p:cNvSpPr txBox="1"/>
          <p:nvPr/>
        </p:nvSpPr>
        <p:spPr>
          <a:xfrm>
            <a:off x="838200" y="3599726"/>
            <a:ext cx="11058144" cy="400110"/>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Having passed the TOEFL exam, </a:t>
            </a:r>
            <a:r>
              <a:rPr lang="en-US" sz="1950" spc="-20" dirty="0">
                <a:solidFill>
                  <a:schemeClr val="tx1">
                    <a:lumMod val="50000"/>
                    <a:lumOff val="50000"/>
                  </a:schemeClr>
                </a:solidFill>
                <a:latin typeface="Bookman Old Style" panose="02050604050505020204" pitchFamily="18" charset="0"/>
              </a:rPr>
              <a:t>he became a freshman in college.</a:t>
            </a:r>
            <a:endParaRPr lang="en-US" sz="1950" b="1" spc="-20" dirty="0">
              <a:solidFill>
                <a:schemeClr val="tx1">
                  <a:lumMod val="50000"/>
                  <a:lumOff val="50000"/>
                </a:schemeClr>
              </a:solidFill>
              <a:latin typeface="Bookman Old Style" panose="02050604050505020204" pitchFamily="18" charset="0"/>
            </a:endParaRPr>
          </a:p>
        </p:txBody>
      </p:sp>
      <p:sp>
        <p:nvSpPr>
          <p:cNvPr id="9" name="TextBox 8"/>
          <p:cNvSpPr txBox="1"/>
          <p:nvPr/>
        </p:nvSpPr>
        <p:spPr>
          <a:xfrm>
            <a:off x="838200" y="5027650"/>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While he was preparing for the TOEFL, he lived with a family.</a:t>
            </a:r>
          </a:p>
        </p:txBody>
      </p:sp>
      <p:sp>
        <p:nvSpPr>
          <p:cNvPr id="10" name="TextBox 9"/>
          <p:cNvSpPr txBox="1"/>
          <p:nvPr/>
        </p:nvSpPr>
        <p:spPr>
          <a:xfrm>
            <a:off x="838200" y="5427760"/>
            <a:ext cx="11058144" cy="400110"/>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While preparing for the TOEFL, </a:t>
            </a:r>
            <a:r>
              <a:rPr lang="en-US" sz="1950" spc="-20" dirty="0">
                <a:solidFill>
                  <a:schemeClr val="tx1">
                    <a:lumMod val="50000"/>
                    <a:lumOff val="50000"/>
                  </a:schemeClr>
                </a:solidFill>
                <a:latin typeface="Bookman Old Style" panose="02050604050505020204" pitchFamily="18" charset="0"/>
              </a:rPr>
              <a:t>he lived with a family.</a:t>
            </a:r>
          </a:p>
        </p:txBody>
      </p:sp>
      <p:sp>
        <p:nvSpPr>
          <p:cNvPr id="11" name="TextBox 10"/>
          <p:cNvSpPr txBox="1"/>
          <p:nvPr/>
        </p:nvSpPr>
        <p:spPr>
          <a:xfrm>
            <a:off x="838200" y="5827870"/>
            <a:ext cx="11058144" cy="400110"/>
          </a:xfrm>
          <a:prstGeom prst="rect">
            <a:avLst/>
          </a:prstGeom>
          <a:noFill/>
        </p:spPr>
        <p:txBody>
          <a:bodyPr wrap="square" rtlCol="0">
            <a:spAutoFit/>
          </a:bodyPr>
          <a:lstStyle/>
          <a:p>
            <a:pPr>
              <a:spcBef>
                <a:spcPts val="1200"/>
              </a:spcBef>
              <a:spcAft>
                <a:spcPts val="1200"/>
              </a:spcAft>
            </a:pPr>
            <a:r>
              <a:rPr lang="en-US" sz="1950" b="1" spc="-20" dirty="0">
                <a:solidFill>
                  <a:schemeClr val="tx1">
                    <a:lumMod val="50000"/>
                    <a:lumOff val="50000"/>
                  </a:schemeClr>
                </a:solidFill>
                <a:latin typeface="Bookman Old Style" panose="02050604050505020204" pitchFamily="18" charset="0"/>
              </a:rPr>
              <a:t>Preparing for the TOEFL, </a:t>
            </a:r>
            <a:r>
              <a:rPr lang="en-US" sz="1950" spc="-20" dirty="0">
                <a:solidFill>
                  <a:schemeClr val="tx1">
                    <a:lumMod val="50000"/>
                    <a:lumOff val="50000"/>
                  </a:schemeClr>
                </a:solidFill>
                <a:latin typeface="Bookman Old Style" panose="02050604050505020204" pitchFamily="18" charset="0"/>
              </a:rPr>
              <a:t>he lived with a family.</a:t>
            </a:r>
            <a:endParaRPr lang="en-US" sz="1950" b="1" spc="-20" dirty="0">
              <a:solidFill>
                <a:schemeClr val="tx1">
                  <a:lumMod val="50000"/>
                  <a:lumOff val="50000"/>
                </a:schemeClr>
              </a:solidFill>
              <a:latin typeface="Bookman Old Style" panose="02050604050505020204" pitchFamily="18" charset="0"/>
            </a:endParaRPr>
          </a:p>
        </p:txBody>
      </p:sp>
      <p:sp>
        <p:nvSpPr>
          <p:cNvPr id="12" name="TextBox 11"/>
          <p:cNvSpPr txBox="1"/>
          <p:nvPr/>
        </p:nvSpPr>
        <p:spPr>
          <a:xfrm>
            <a:off x="838200" y="6166680"/>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He lived with a family </a:t>
            </a:r>
            <a:r>
              <a:rPr lang="en-US" sz="1950" b="1" spc="-20" dirty="0">
                <a:solidFill>
                  <a:schemeClr val="tx1">
                    <a:lumMod val="50000"/>
                    <a:lumOff val="50000"/>
                  </a:schemeClr>
                </a:solidFill>
                <a:latin typeface="Bookman Old Style" panose="02050604050505020204" pitchFamily="18" charset="0"/>
              </a:rPr>
              <a:t>while preparing for the </a:t>
            </a:r>
            <a:r>
              <a:rPr lang="en-US" sz="1950" b="1" spc="-20" dirty="0" smtClean="0">
                <a:solidFill>
                  <a:schemeClr val="tx1">
                    <a:lumMod val="50000"/>
                    <a:lumOff val="50000"/>
                  </a:schemeClr>
                </a:solidFill>
                <a:latin typeface="Bookman Old Style" panose="02050604050505020204" pitchFamily="18" charset="0"/>
              </a:rPr>
              <a:t>TOEFL.</a:t>
            </a:r>
            <a:endParaRPr lang="en-US" sz="1950" b="1" spc="-20" dirty="0">
              <a:solidFill>
                <a:schemeClr val="tx1">
                  <a:lumMod val="50000"/>
                  <a:lumOff val="50000"/>
                </a:schemeClr>
              </a:solidFill>
              <a:latin typeface="Bookman Old Style" panose="02050604050505020204" pitchFamily="18" charset="0"/>
            </a:endParaRPr>
          </a:p>
        </p:txBody>
      </p:sp>
      <p:sp>
        <p:nvSpPr>
          <p:cNvPr id="13" name="TextBox 12"/>
          <p:cNvSpPr txBox="1"/>
          <p:nvPr/>
        </p:nvSpPr>
        <p:spPr>
          <a:xfrm>
            <a:off x="838200" y="3999836"/>
            <a:ext cx="11058144" cy="400110"/>
          </a:xfrm>
          <a:prstGeom prst="rect">
            <a:avLst/>
          </a:prstGeom>
          <a:noFill/>
        </p:spPr>
        <p:txBody>
          <a:bodyPr wrap="square" rtlCol="0">
            <a:spAutoFit/>
          </a:bodyPr>
          <a:lstStyle/>
          <a:p>
            <a:pPr>
              <a:spcBef>
                <a:spcPts val="1200"/>
              </a:spcBef>
              <a:spcAft>
                <a:spcPts val="1200"/>
              </a:spcAft>
            </a:pPr>
            <a:r>
              <a:rPr lang="en-US" sz="1950" spc="-20" dirty="0">
                <a:solidFill>
                  <a:schemeClr val="tx1">
                    <a:lumMod val="50000"/>
                    <a:lumOff val="50000"/>
                  </a:schemeClr>
                </a:solidFill>
                <a:latin typeface="Bookman Old Style" panose="02050604050505020204" pitchFamily="18" charset="0"/>
              </a:rPr>
              <a:t>He became a freshman in college </a:t>
            </a:r>
            <a:r>
              <a:rPr lang="en-US" sz="1950" b="1" spc="-20" dirty="0">
                <a:solidFill>
                  <a:schemeClr val="tx1">
                    <a:lumMod val="50000"/>
                    <a:lumOff val="50000"/>
                  </a:schemeClr>
                </a:solidFill>
                <a:latin typeface="Bookman Old Style" panose="02050604050505020204" pitchFamily="18" charset="0"/>
              </a:rPr>
              <a:t>after passing the TOEFL exam.</a:t>
            </a:r>
          </a:p>
        </p:txBody>
      </p:sp>
    </p:spTree>
    <p:extLst>
      <p:ext uri="{BB962C8B-B14F-4D97-AF65-F5344CB8AC3E}">
        <p14:creationId xmlns:p14="http://schemas.microsoft.com/office/powerpoint/2010/main" val="10895640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77500" lnSpcReduction="200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spc="-20" dirty="0"/>
              <a:t>Participles are adjectives formed from verbs. Some participles are from active voice verbs</a:t>
            </a:r>
            <a:r>
              <a:rPr lang="en-US" spc="-20" dirty="0" smtClean="0"/>
              <a:t>.</a:t>
            </a:r>
          </a:p>
          <a:p>
            <a:pPr marL="514350" indent="-514350">
              <a:lnSpc>
                <a:spcPct val="140000"/>
              </a:lnSpc>
              <a:spcBef>
                <a:spcPts val="600"/>
              </a:spcBef>
              <a:buAutoNum type="arabicPeriod"/>
            </a:pPr>
            <a:endParaRPr lang="en-US" dirty="0"/>
          </a:p>
          <a:p>
            <a:pPr marL="514350" indent="-514350">
              <a:lnSpc>
                <a:spcPct val="140000"/>
              </a:lnSpc>
              <a:spcBef>
                <a:spcPts val="600"/>
              </a:spcBef>
              <a:buAutoNum type="arabicPeriod"/>
            </a:pPr>
            <a:endParaRPr lang="en-US" dirty="0" smtClean="0"/>
          </a:p>
          <a:p>
            <a:pPr marL="514350" indent="-514350">
              <a:lnSpc>
                <a:spcPct val="140000"/>
              </a:lnSpc>
              <a:spcBef>
                <a:spcPts val="600"/>
              </a:spcBef>
              <a:buAutoNum type="arabicPeriod"/>
            </a:pPr>
            <a:endParaRPr lang="en-US" dirty="0"/>
          </a:p>
          <a:p>
            <a:pPr marL="514350" indent="-514350">
              <a:lnSpc>
                <a:spcPct val="140000"/>
              </a:lnSpc>
              <a:spcBef>
                <a:spcPts val="600"/>
              </a:spcBef>
              <a:buAutoNum type="arabicPeriod"/>
            </a:pPr>
            <a:r>
              <a:rPr lang="en-US" dirty="0"/>
              <a:t>You can form a participial phrase by reducing an adjective clause:</a:t>
            </a:r>
          </a:p>
          <a:p>
            <a:pPr marL="514350" indent="-514350">
              <a:lnSpc>
                <a:spcPct val="140000"/>
              </a:lnSpc>
              <a:spcBef>
                <a:spcPts val="600"/>
              </a:spcBef>
              <a:buAutoNum type="arabicPeriod"/>
            </a:pPr>
            <a:r>
              <a:rPr lang="en-US" dirty="0"/>
              <a:t>Participial phrases may also be reduced from time and reason adverb </a:t>
            </a:r>
            <a:r>
              <a:rPr lang="en-US" dirty="0" smtClean="0"/>
              <a:t>clauses:</a:t>
            </a:r>
          </a:p>
          <a:p>
            <a:pPr lvl="1">
              <a:lnSpc>
                <a:spcPct val="140000"/>
              </a:lnSpc>
              <a:spcBef>
                <a:spcPts val="600"/>
              </a:spcBef>
            </a:pPr>
            <a:r>
              <a:rPr lang="en-US" dirty="0"/>
              <a:t>Participial phrases reduced from time clauses may occupy various positions in a sentence, and the time subordinators are sometimes deleted and sometimes retained</a:t>
            </a:r>
            <a:r>
              <a:rPr lang="en-US" dirty="0" smtClean="0"/>
              <a:t>.</a:t>
            </a:r>
          </a:p>
          <a:p>
            <a:pPr lvl="1">
              <a:lnSpc>
                <a:spcPct val="140000"/>
              </a:lnSpc>
              <a:spcBef>
                <a:spcPts val="600"/>
              </a:spcBef>
            </a:pPr>
            <a:r>
              <a:rPr lang="en-US" dirty="0"/>
              <a:t>Participial phrases reduced from reason clauses may come before or after the independent clause in a sentence. Reason subordinators are always deleted.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1032" y="2144686"/>
            <a:ext cx="8469936" cy="1220306"/>
          </a:xfrm>
          <a:prstGeom prst="rect">
            <a:avLst/>
          </a:prstGeom>
        </p:spPr>
      </p:pic>
    </p:spTree>
    <p:extLst>
      <p:ext uri="{BB962C8B-B14F-4D97-AF65-F5344CB8AC3E}">
        <p14:creationId xmlns:p14="http://schemas.microsoft.com/office/powerpoint/2010/main" val="22109531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Appendix</a:t>
            </a:r>
          </a:p>
        </p:txBody>
      </p:sp>
      <p:sp>
        <p:nvSpPr>
          <p:cNvPr id="5" name="Subtitle 4"/>
          <p:cNvSpPr>
            <a:spLocks noGrp="1"/>
          </p:cNvSpPr>
          <p:nvPr>
            <p:ph type="subTitle" idx="1"/>
          </p:nvPr>
        </p:nvSpPr>
        <p:spPr/>
        <p:txBody>
          <a:bodyPr/>
          <a:lstStyle/>
          <a:p>
            <a:r>
              <a:rPr lang="en-US" dirty="0"/>
              <a:t>APPENDIX A:</a:t>
            </a:r>
          </a:p>
          <a:p>
            <a:r>
              <a:rPr lang="en-US" dirty="0"/>
              <a:t>The Process of Academic Writing</a:t>
            </a:r>
          </a:p>
        </p:txBody>
      </p:sp>
    </p:spTree>
    <p:extLst>
      <p:ext uri="{BB962C8B-B14F-4D97-AF65-F5344CB8AC3E}">
        <p14:creationId xmlns:p14="http://schemas.microsoft.com/office/powerpoint/2010/main" val="201632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Coherence</a:t>
            </a:r>
            <a:endParaRPr lang="en-US" dirty="0"/>
          </a:p>
        </p:txBody>
      </p:sp>
      <p:sp>
        <p:nvSpPr>
          <p:cNvPr id="3" name="Text Placeholder 2"/>
          <p:cNvSpPr>
            <a:spLocks noGrp="1"/>
          </p:cNvSpPr>
          <p:nvPr>
            <p:ph type="body" sz="quarter" idx="13"/>
          </p:nvPr>
        </p:nvSpPr>
        <p:spPr>
          <a:xfrm>
            <a:off x="838200" y="1249613"/>
            <a:ext cx="10515600" cy="5516947"/>
          </a:xfrm>
        </p:spPr>
        <p:txBody>
          <a:bodyPr>
            <a:normAutofit/>
          </a:bodyPr>
          <a:lstStyle/>
          <a:p>
            <a:pPr marL="0" indent="0">
              <a:buNone/>
            </a:pPr>
            <a:r>
              <a:rPr lang="en-US" sz="2500" dirty="0" smtClean="0"/>
              <a:t>Key Noun Substitutes</a:t>
            </a:r>
          </a:p>
          <a:p>
            <a:r>
              <a:rPr lang="en-US" sz="2500" dirty="0" smtClean="0"/>
              <a:t>If you do not wish to repeat a key noun again and again, you can use synonyms or expressions with the same meaning.</a:t>
            </a:r>
          </a:p>
          <a:p>
            <a:pPr marL="0" indent="0">
              <a:buNone/>
            </a:pPr>
            <a:r>
              <a:rPr lang="en-US" sz="2500" dirty="0" smtClean="0"/>
              <a:t>Consistent Pronouns</a:t>
            </a:r>
          </a:p>
          <a:p>
            <a:r>
              <a:rPr lang="en-US" sz="2500" dirty="0" smtClean="0"/>
              <a:t>When you use pronouns, make sure that you use the same person and number throughout your paragraph.</a:t>
            </a:r>
          </a:p>
          <a:p>
            <a:pPr marL="0" indent="0">
              <a:buNone/>
            </a:pPr>
            <a:r>
              <a:rPr lang="en-US" sz="2500" dirty="0" smtClean="0"/>
              <a:t>Transition Signals</a:t>
            </a:r>
          </a:p>
          <a:p>
            <a:r>
              <a:rPr lang="en-US" sz="2500" dirty="0" smtClean="0"/>
              <a:t>Transition signals are like traffic signs; they tell your reader when to go forward, tum around, slow down, and stop. In other words, they tell your reader when you are giving a similar idea (</a:t>
            </a:r>
            <a:r>
              <a:rPr lang="en-US" sz="2500" i="1" dirty="0" smtClean="0"/>
              <a:t>similarly, and, in addition</a:t>
            </a:r>
            <a:r>
              <a:rPr lang="en-US" sz="2500" dirty="0" smtClean="0"/>
              <a:t>), an opposite idea (</a:t>
            </a:r>
            <a:r>
              <a:rPr lang="en-US" sz="2500" i="1" dirty="0" smtClean="0"/>
              <a:t>on the other hand, but, in contrast</a:t>
            </a:r>
            <a:r>
              <a:rPr lang="en-US" sz="2500" dirty="0" smtClean="0"/>
              <a:t>), an example (</a:t>
            </a:r>
            <a:r>
              <a:rPr lang="en-US" sz="2500" i="1" dirty="0" smtClean="0"/>
              <a:t>for example</a:t>
            </a:r>
            <a:r>
              <a:rPr lang="en-US" sz="2500" dirty="0" smtClean="0"/>
              <a:t>), a result (</a:t>
            </a:r>
            <a:r>
              <a:rPr lang="en-US" sz="2500" i="1" dirty="0" smtClean="0"/>
              <a:t>therefore, as a result</a:t>
            </a:r>
            <a:r>
              <a:rPr lang="en-US" sz="2500" dirty="0" smtClean="0"/>
              <a:t>), or a conclusion (</a:t>
            </a:r>
            <a:r>
              <a:rPr lang="en-US" sz="2500" i="1" dirty="0" smtClean="0"/>
              <a:t>in conclusion</a:t>
            </a:r>
            <a:r>
              <a:rPr lang="en-US" sz="2500" dirty="0" smtClean="0"/>
              <a:t>).</a:t>
            </a:r>
          </a:p>
        </p:txBody>
      </p:sp>
    </p:spTree>
    <p:extLst>
      <p:ext uri="{BB962C8B-B14F-4D97-AF65-F5344CB8AC3E}">
        <p14:creationId xmlns:p14="http://schemas.microsoft.com/office/powerpoint/2010/main" val="359611649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1709928"/>
            <a:ext cx="10515600" cy="4901183"/>
          </a:xfrm>
        </p:spPr>
        <p:txBody>
          <a:bodyPr>
            <a:normAutofit/>
          </a:bodyPr>
          <a:lstStyle/>
          <a:p>
            <a:pPr marL="0" indent="0">
              <a:buNone/>
            </a:pPr>
            <a:r>
              <a:rPr lang="en-US" dirty="0" smtClean="0"/>
              <a:t>	Academic </a:t>
            </a:r>
            <a:r>
              <a:rPr lang="en-US" dirty="0"/>
              <a:t>writing, as the name implies, is the kind of writing that you are required to do in college or university. It differs from other kinds of writing, such as personal, literary, journalistic, or business writing. Its differences can be explained in part by its particular audience, tone, and purpose</a:t>
            </a:r>
            <a:r>
              <a:rPr lang="en-US" dirty="0" smtClean="0"/>
              <a:t>.</a:t>
            </a:r>
          </a:p>
          <a:p>
            <a:pPr marL="0" indent="0">
              <a:buNone/>
            </a:pPr>
            <a:r>
              <a:rPr lang="en-US" sz="2500" dirty="0"/>
              <a:t>It is revealed by your choice of words and grammatical structures and even the length of your sentences. The tone of a piece of writing can be, for example, serious, amusing, personal, or impersonal. Academic writing is formal and serious in tone. Finally, the purpose of a piece of writing determines its organizational pattern</a:t>
            </a:r>
            <a:r>
              <a:rPr lang="en-US" sz="2500" dirty="0" smtClean="0"/>
              <a:t>.</a:t>
            </a:r>
          </a:p>
          <a:p>
            <a:pPr marL="0" indent="0">
              <a:buNone/>
            </a:pPr>
            <a:r>
              <a:rPr lang="en-US" sz="2500" dirty="0"/>
              <a:t>Writing is a process of creating, organizing, writing, and polishing.</a:t>
            </a:r>
          </a:p>
        </p:txBody>
      </p:sp>
    </p:spTree>
    <p:extLst>
      <p:ext uri="{BB962C8B-B14F-4D97-AF65-F5344CB8AC3E}">
        <p14:creationId xmlns:p14="http://schemas.microsoft.com/office/powerpoint/2010/main" val="13272760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1: Creating (Prewriting)</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buNone/>
            </a:pPr>
            <a:r>
              <a:rPr lang="en-US" sz="2500" dirty="0"/>
              <a:t>The first step in the writing process is to choose a topic and collect information about it</a:t>
            </a:r>
            <a:r>
              <a:rPr lang="en-US" sz="2500" dirty="0" smtClean="0"/>
              <a:t>.</a:t>
            </a:r>
          </a:p>
          <a:p>
            <a:pPr marL="0" indent="0">
              <a:buNone/>
            </a:pPr>
            <a:r>
              <a:rPr lang="en-US" sz="2500" b="1" dirty="0"/>
              <a:t>Step </a:t>
            </a:r>
            <a:r>
              <a:rPr lang="en-US" sz="2500" b="1" dirty="0" smtClean="0"/>
              <a:t>1A: Choosing </a:t>
            </a:r>
            <a:r>
              <a:rPr lang="en-US" sz="2500" b="1" dirty="0"/>
              <a:t>and Narrowing </a:t>
            </a:r>
            <a:r>
              <a:rPr lang="en-US" sz="2500" b="1" dirty="0" smtClean="0"/>
              <a:t>a Topic</a:t>
            </a:r>
          </a:p>
          <a:p>
            <a:pPr marL="0" indent="0">
              <a:buNone/>
            </a:pPr>
            <a:r>
              <a:rPr lang="en-US" sz="2500" dirty="0"/>
              <a:t>The diagram illustrates the process of </a:t>
            </a:r>
            <a:r>
              <a:rPr lang="en-US" sz="2500" dirty="0" smtClean="0"/>
              <a:t>narrowing </a:t>
            </a:r>
            <a:r>
              <a:rPr lang="en-US" sz="2500" dirty="0"/>
              <a:t>a topic</a:t>
            </a:r>
            <a:r>
              <a:rPr lang="en-US" sz="2500" dirty="0" smtClean="0"/>
              <a:t>.</a:t>
            </a:r>
          </a:p>
          <a:p>
            <a:pPr marL="0" indent="0">
              <a:buNone/>
            </a:pPr>
            <a:endParaRPr lang="en-US" sz="2500" dirty="0" smtClean="0"/>
          </a:p>
        </p:txBody>
      </p:sp>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ackgroundRemoval t="1060" b="98146" l="811" r="99337">
                        <a14:foregroundMark x1="4422" y1="5430" x2="95136" y2="3974"/>
                        <a14:foregroundMark x1="45173" y1="89139" x2="6338" y2="6490"/>
                        <a14:foregroundMark x1="55637" y1="88477" x2="94399" y2="5828"/>
                        <a14:foregroundMark x1="45099" y1="88609" x2="56817" y2="89007"/>
                        <a14:foregroundMark x1="31761" y1="36689" x2="26087" y2="28477"/>
                        <a14:foregroundMark x1="26013" y1="27550" x2="32719" y2="22517"/>
                        <a14:foregroundMark x1="32867" y1="23974" x2="31540" y2="36159"/>
                        <a14:foregroundMark x1="15033" y1="7417" x2="16065" y2="7417"/>
                        <a14:foregroundMark x1="48342" y1="12053" x2="48342" y2="12053"/>
                        <a14:foregroundMark x1="40899" y1="13113" x2="40899" y2="13113"/>
                        <a14:foregroundMark x1="41415" y1="10861" x2="41415" y2="10861"/>
                        <a14:foregroundMark x1="42078" y1="14437" x2="42078" y2="14437"/>
                        <a14:foregroundMark x1="29919" y1="28079" x2="29919" y2="28079"/>
                        <a14:foregroundMark x1="17760" y1="12318" x2="17760" y2="12318"/>
                        <a14:foregroundMark x1="62343" y1="12715" x2="62343" y2="12715"/>
                        <a14:foregroundMark x1="50258" y1="53377" x2="50258" y2="53377"/>
                        <a14:foregroundMark x1="55048" y1="10861" x2="55048" y2="10861"/>
                        <a14:foregroundMark x1="69344" y1="12980" x2="69344" y2="12980"/>
                        <a14:foregroundMark x1="76271" y1="12185" x2="76271" y2="12185"/>
                        <a14:foregroundMark x1="68681" y1="10728" x2="68681" y2="10728"/>
                        <a14:foregroundMark x1="68902" y1="28477" x2="68902" y2="28477"/>
                        <a14:foregroundMark x1="53132" y1="12318" x2="53132" y2="12318"/>
                        <a14:foregroundMark x1="14591" y1="11391" x2="89315" y2="11523"/>
                        <a14:foregroundMark x1="1916" y1="2649" x2="98010" y2="2252"/>
                      </a14:backgroundRemoval>
                    </a14:imgEffect>
                  </a14:imgLayer>
                </a14:imgProps>
              </a:ext>
              <a:ext uri="{28A0092B-C50C-407E-A947-70E740481C1C}">
                <a14:useLocalDpi xmlns:a14="http://schemas.microsoft.com/office/drawing/2010/main"/>
              </a:ext>
            </a:extLst>
          </a:blip>
          <a:stretch>
            <a:fillRect/>
          </a:stretch>
        </p:blipFill>
        <p:spPr>
          <a:xfrm>
            <a:off x="5068062" y="3227832"/>
            <a:ext cx="5890763" cy="3277469"/>
          </a:xfrm>
          <a:prstGeom prst="rect">
            <a:avLst/>
          </a:prstGeom>
        </p:spPr>
      </p:pic>
      <p:sp>
        <p:nvSpPr>
          <p:cNvPr id="13" name="Rectangle 12"/>
          <p:cNvSpPr/>
          <p:nvPr/>
        </p:nvSpPr>
        <p:spPr>
          <a:xfrm>
            <a:off x="1808131" y="3401568"/>
            <a:ext cx="1836528" cy="400110"/>
          </a:xfrm>
          <a:prstGeom prst="rect">
            <a:avLst/>
          </a:prstGeom>
        </p:spPr>
        <p:txBody>
          <a:bodyPr wrap="none">
            <a:spAutoFit/>
          </a:bodyPr>
          <a:lstStyle/>
          <a:p>
            <a:r>
              <a:rPr lang="en-US" sz="2000" dirty="0">
                <a:solidFill>
                  <a:srgbClr val="5B9BD5">
                    <a:lumMod val="50000"/>
                  </a:srgbClr>
                </a:solidFill>
              </a:rPr>
              <a:t>GENERAL TOPIC</a:t>
            </a:r>
            <a:endParaRPr lang="en-US" sz="2000" dirty="0"/>
          </a:p>
        </p:txBody>
      </p:sp>
      <p:sp>
        <p:nvSpPr>
          <p:cNvPr id="14" name="Rectangle 13"/>
          <p:cNvSpPr/>
          <p:nvPr/>
        </p:nvSpPr>
        <p:spPr>
          <a:xfrm>
            <a:off x="1808131" y="5644963"/>
            <a:ext cx="2345899" cy="400110"/>
          </a:xfrm>
          <a:prstGeom prst="rect">
            <a:avLst/>
          </a:prstGeom>
        </p:spPr>
        <p:txBody>
          <a:bodyPr wrap="none">
            <a:spAutoFit/>
          </a:bodyPr>
          <a:lstStyle/>
          <a:p>
            <a:r>
              <a:rPr lang="en-US" sz="2000" dirty="0">
                <a:solidFill>
                  <a:srgbClr val="5B9BD5">
                    <a:lumMod val="50000"/>
                  </a:srgbClr>
                </a:solidFill>
              </a:rPr>
              <a:t>VERY SPECIFIC TOPIC</a:t>
            </a:r>
            <a:endParaRPr lang="en-US" sz="2000" dirty="0"/>
          </a:p>
        </p:txBody>
      </p:sp>
    </p:spTree>
    <p:extLst>
      <p:ext uri="{BB962C8B-B14F-4D97-AF65-F5344CB8AC3E}">
        <p14:creationId xmlns:p14="http://schemas.microsoft.com/office/powerpoint/2010/main" val="144445646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1: Creating (Prewriting)</a:t>
            </a:r>
          </a:p>
        </p:txBody>
      </p:sp>
      <p:sp>
        <p:nvSpPr>
          <p:cNvPr id="5" name="Text Placeholder 4"/>
          <p:cNvSpPr>
            <a:spLocks noGrp="1"/>
          </p:cNvSpPr>
          <p:nvPr>
            <p:ph type="body" sz="quarter" idx="13"/>
          </p:nvPr>
        </p:nvSpPr>
        <p:spPr>
          <a:xfrm>
            <a:off x="838200" y="1158173"/>
            <a:ext cx="10515600" cy="5617531"/>
          </a:xfrm>
        </p:spPr>
        <p:txBody>
          <a:bodyPr>
            <a:normAutofit lnSpcReduction="10000"/>
          </a:bodyPr>
          <a:lstStyle/>
          <a:p>
            <a:pPr marL="0" indent="0">
              <a:buNone/>
            </a:pPr>
            <a:r>
              <a:rPr lang="en-US" sz="2500" b="1" dirty="0" smtClean="0"/>
              <a:t>Step </a:t>
            </a:r>
            <a:r>
              <a:rPr lang="en-US" sz="2500" b="1" dirty="0"/>
              <a:t>1B: Generating ldeas</a:t>
            </a:r>
          </a:p>
          <a:p>
            <a:pPr marL="0" indent="0">
              <a:buNone/>
            </a:pPr>
            <a:r>
              <a:rPr lang="en-US" sz="2500" dirty="0"/>
              <a:t>After you have chosen a topic and narrowed it, the next prewriting step is to collect information and develop </a:t>
            </a:r>
            <a:r>
              <a:rPr lang="en-US" sz="2500" dirty="0" smtClean="0"/>
              <a:t>ideas.</a:t>
            </a:r>
          </a:p>
          <a:p>
            <a:pPr marL="0" indent="0">
              <a:buNone/>
            </a:pPr>
            <a:r>
              <a:rPr lang="en-US" sz="2500" dirty="0"/>
              <a:t>Four useful techniques for exploring within yourself are journal writing, listing, freewriting, and clustering</a:t>
            </a:r>
            <a:r>
              <a:rPr lang="en-US" sz="2500" dirty="0" smtClean="0"/>
              <a:t>.</a:t>
            </a:r>
          </a:p>
          <a:p>
            <a:pPr marL="0" indent="0">
              <a:buNone/>
            </a:pPr>
            <a:r>
              <a:rPr lang="en-US" sz="2500" b="1" dirty="0"/>
              <a:t>Journal </a:t>
            </a:r>
            <a:r>
              <a:rPr lang="en-US" sz="2500" b="1" dirty="0" smtClean="0"/>
              <a:t>Writing</a:t>
            </a:r>
          </a:p>
          <a:p>
            <a:pPr marL="0" indent="0">
              <a:buNone/>
            </a:pPr>
            <a:r>
              <a:rPr lang="en-US" sz="2500" dirty="0"/>
              <a:t>In journal writing, you can record your daily experiences, or you can write down quotations that are meaningful to you</a:t>
            </a:r>
            <a:r>
              <a:rPr lang="en-US" sz="2500" dirty="0" smtClean="0"/>
              <a:t>.</a:t>
            </a:r>
          </a:p>
          <a:p>
            <a:pPr marL="0" indent="0">
              <a:buNone/>
            </a:pPr>
            <a:r>
              <a:rPr lang="en-US" sz="2500" dirty="0"/>
              <a:t>Three other brainstorming techniques are </a:t>
            </a:r>
            <a:r>
              <a:rPr lang="en-US" sz="2500" i="1" dirty="0"/>
              <a:t>listing</a:t>
            </a:r>
            <a:r>
              <a:rPr lang="en-US" sz="2500" dirty="0"/>
              <a:t>, </a:t>
            </a:r>
            <a:r>
              <a:rPr lang="en-US" sz="2500" i="1" dirty="0" smtClean="0"/>
              <a:t>freewriting</a:t>
            </a:r>
            <a:r>
              <a:rPr lang="en-US" sz="2500" dirty="0"/>
              <a:t>, and </a:t>
            </a:r>
            <a:r>
              <a:rPr lang="en-US" sz="2500" i="1" dirty="0"/>
              <a:t>clustering</a:t>
            </a:r>
            <a:r>
              <a:rPr lang="en-US" sz="2500" dirty="0"/>
              <a:t>.</a:t>
            </a:r>
          </a:p>
          <a:p>
            <a:pPr marL="0" indent="0">
              <a:buNone/>
            </a:pPr>
            <a:r>
              <a:rPr lang="en-US" sz="2500" b="1" dirty="0" smtClean="0"/>
              <a:t>Listing</a:t>
            </a:r>
          </a:p>
          <a:p>
            <a:pPr marL="0" indent="0">
              <a:buNone/>
            </a:pPr>
            <a:r>
              <a:rPr lang="en-US" sz="2500" dirty="0"/>
              <a:t>Listing is a brainstorming technique in which you think about your topic and quickly make a list of whatever words or phrases come into your mind. Your purpose is to produce as many ideas as possible in a short time, and your goal is to find a specific focus for your topic.</a:t>
            </a:r>
            <a:endParaRPr lang="en-US" sz="2500" dirty="0" smtClean="0"/>
          </a:p>
        </p:txBody>
      </p:sp>
    </p:spTree>
    <p:extLst>
      <p:ext uri="{BB962C8B-B14F-4D97-AF65-F5344CB8AC3E}">
        <p14:creationId xmlns:p14="http://schemas.microsoft.com/office/powerpoint/2010/main" val="6678151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1: Creating (Prewriting)</a:t>
            </a:r>
          </a:p>
        </p:txBody>
      </p:sp>
      <p:sp>
        <p:nvSpPr>
          <p:cNvPr id="5" name="Text Placeholder 4"/>
          <p:cNvSpPr>
            <a:spLocks noGrp="1"/>
          </p:cNvSpPr>
          <p:nvPr>
            <p:ph type="body" sz="quarter" idx="13"/>
          </p:nvPr>
        </p:nvSpPr>
        <p:spPr>
          <a:xfrm>
            <a:off x="838200" y="1158173"/>
            <a:ext cx="10515600" cy="5617531"/>
          </a:xfrm>
        </p:spPr>
        <p:txBody>
          <a:bodyPr>
            <a:normAutofit lnSpcReduction="10000"/>
          </a:bodyPr>
          <a:lstStyle/>
          <a:p>
            <a:pPr marL="0" indent="0">
              <a:buNone/>
            </a:pPr>
            <a:r>
              <a:rPr lang="en-US" sz="2500" b="1" dirty="0" smtClean="0"/>
              <a:t>Step </a:t>
            </a:r>
            <a:r>
              <a:rPr lang="en-US" sz="2500" b="1" dirty="0"/>
              <a:t>1B: Generating </a:t>
            </a:r>
            <a:r>
              <a:rPr lang="en-US" sz="2500" b="1" dirty="0" smtClean="0"/>
              <a:t>ldeas</a:t>
            </a:r>
          </a:p>
          <a:p>
            <a:pPr marL="0" indent="0">
              <a:buNone/>
            </a:pPr>
            <a:r>
              <a:rPr lang="en-US" sz="2500" dirty="0" smtClean="0"/>
              <a:t>For </a:t>
            </a:r>
            <a:r>
              <a:rPr lang="en-US" sz="2500" b="1" dirty="0" smtClean="0"/>
              <a:t>Listing, </a:t>
            </a:r>
            <a:r>
              <a:rPr lang="en-US" sz="2500" dirty="0" smtClean="0"/>
              <a:t>Follow </a:t>
            </a:r>
            <a:r>
              <a:rPr lang="en-US" sz="2500" dirty="0"/>
              <a:t>this procedure</a:t>
            </a:r>
            <a:r>
              <a:rPr lang="en-US" sz="2500" dirty="0" smtClean="0"/>
              <a:t>:</a:t>
            </a:r>
          </a:p>
          <a:p>
            <a:pPr marL="457200" indent="-457200">
              <a:buAutoNum type="arabicPeriod"/>
            </a:pPr>
            <a:r>
              <a:rPr lang="en-US" sz="2500" dirty="0" smtClean="0"/>
              <a:t>Write </a:t>
            </a:r>
            <a:r>
              <a:rPr lang="en-US" sz="2500" dirty="0"/>
              <a:t>down the general topic at the top of your </a:t>
            </a:r>
            <a:r>
              <a:rPr lang="en-US" sz="2500" dirty="0" smtClean="0"/>
              <a:t>paper.</a:t>
            </a:r>
          </a:p>
          <a:p>
            <a:pPr marL="457200" indent="-457200">
              <a:buAutoNum type="arabicPeriod"/>
            </a:pPr>
            <a:r>
              <a:rPr lang="en-US" sz="2500" dirty="0" smtClean="0"/>
              <a:t>2Make </a:t>
            </a:r>
            <a:r>
              <a:rPr lang="en-US" sz="2500" dirty="0"/>
              <a:t>a list of every idea that comes into your mind about the topic. Don't stop writing until you have filled a page. Keep the ideas flowing. Try to stay on the general topic; however, if you write down information that is completely off the topic, don't worry about it because you can cross it out </a:t>
            </a:r>
            <a:r>
              <a:rPr lang="en-US" sz="2500" dirty="0" smtClean="0"/>
              <a:t>later.</a:t>
            </a:r>
          </a:p>
          <a:p>
            <a:pPr marL="457200" indent="-457200">
              <a:buAutoNum type="arabicPeriod"/>
            </a:pPr>
            <a:r>
              <a:rPr lang="en-US" sz="2500" dirty="0" smtClean="0"/>
              <a:t>Use </a:t>
            </a:r>
            <a:r>
              <a:rPr lang="en-US" sz="2500" dirty="0"/>
              <a:t>words, phrases, or sentences, and don't won)' about spelling or </a:t>
            </a:r>
            <a:r>
              <a:rPr lang="en-US" sz="2500" dirty="0" smtClean="0"/>
              <a:t>grammar.</a:t>
            </a:r>
          </a:p>
          <a:p>
            <a:pPr marL="457200" indent="-457200">
              <a:buAutoNum type="arabicPeriod"/>
            </a:pPr>
            <a:r>
              <a:rPr lang="en-US" sz="2500" dirty="0" smtClean="0"/>
              <a:t>Now </a:t>
            </a:r>
            <a:r>
              <a:rPr lang="en-US" sz="2500" dirty="0"/>
              <a:t>rewrite your list and group similar ideas together. Cross out items that don't belong or that are duplications</a:t>
            </a:r>
            <a:r>
              <a:rPr lang="en-US" sz="2500" dirty="0" smtClean="0"/>
              <a:t>.</a:t>
            </a:r>
          </a:p>
          <a:p>
            <a:pPr marL="0" indent="0">
              <a:spcBef>
                <a:spcPts val="1800"/>
              </a:spcBef>
              <a:buNone/>
            </a:pPr>
            <a:r>
              <a:rPr lang="en-US" sz="2500" dirty="0"/>
              <a:t>The </a:t>
            </a:r>
            <a:r>
              <a:rPr lang="en-US" sz="2500" dirty="0" smtClean="0"/>
              <a:t>writer </a:t>
            </a:r>
            <a:r>
              <a:rPr lang="en-US" sz="2500" dirty="0"/>
              <a:t>can choose one list to be the basis for a single paragraph or all three for an essay.</a:t>
            </a:r>
          </a:p>
          <a:p>
            <a:pPr marL="0" indent="0">
              <a:buNone/>
            </a:pPr>
            <a:endParaRPr lang="en-US" sz="2500" dirty="0" smtClean="0"/>
          </a:p>
        </p:txBody>
      </p:sp>
    </p:spTree>
    <p:extLst>
      <p:ext uri="{BB962C8B-B14F-4D97-AF65-F5344CB8AC3E}">
        <p14:creationId xmlns:p14="http://schemas.microsoft.com/office/powerpoint/2010/main" val="584949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1: Creating (Prewriting)</a:t>
            </a:r>
          </a:p>
        </p:txBody>
      </p:sp>
      <p:sp>
        <p:nvSpPr>
          <p:cNvPr id="5" name="Text Placeholder 4"/>
          <p:cNvSpPr>
            <a:spLocks noGrp="1"/>
          </p:cNvSpPr>
          <p:nvPr>
            <p:ph type="body" sz="quarter" idx="13"/>
          </p:nvPr>
        </p:nvSpPr>
        <p:spPr>
          <a:xfrm>
            <a:off x="838200" y="1158173"/>
            <a:ext cx="10515600" cy="5617531"/>
          </a:xfrm>
        </p:spPr>
        <p:txBody>
          <a:bodyPr>
            <a:normAutofit lnSpcReduction="10000"/>
          </a:bodyPr>
          <a:lstStyle/>
          <a:p>
            <a:pPr marL="0" indent="0">
              <a:buNone/>
            </a:pPr>
            <a:r>
              <a:rPr lang="en-US" sz="2500" b="1" dirty="0" smtClean="0"/>
              <a:t>Step </a:t>
            </a:r>
            <a:r>
              <a:rPr lang="en-US" sz="2500" b="1" dirty="0"/>
              <a:t>1B: Generating </a:t>
            </a:r>
            <a:r>
              <a:rPr lang="en-US" sz="2500" b="1" dirty="0" smtClean="0"/>
              <a:t>ldeas</a:t>
            </a:r>
          </a:p>
          <a:p>
            <a:pPr marL="0" indent="0">
              <a:buNone/>
            </a:pPr>
            <a:r>
              <a:rPr lang="en-US" sz="2500" b="1" dirty="0" smtClean="0"/>
              <a:t>Freewriting</a:t>
            </a:r>
          </a:p>
          <a:p>
            <a:pPr marL="0" indent="0">
              <a:buNone/>
            </a:pPr>
            <a:r>
              <a:rPr lang="en-US" sz="2500" dirty="0"/>
              <a:t>Freewriting is a brainstorming activity in which you write freely about a topic because you are looking for a specific focus. While you are </a:t>
            </a:r>
            <a:r>
              <a:rPr lang="en-US" sz="2500" dirty="0" smtClean="0"/>
              <a:t>writing</a:t>
            </a:r>
            <a:r>
              <a:rPr lang="en-US" sz="2500" dirty="0"/>
              <a:t>, one idea will spark another idea. As with listing, the purpose of freewriting is to generate as many ideas as possible and to </a:t>
            </a:r>
            <a:r>
              <a:rPr lang="en-US" sz="2500" dirty="0" smtClean="0"/>
              <a:t>write </a:t>
            </a:r>
            <a:r>
              <a:rPr lang="en-US" sz="2500" dirty="0"/>
              <a:t>them down without worrying about </a:t>
            </a:r>
            <a:r>
              <a:rPr lang="en-US" sz="2500" dirty="0" smtClean="0"/>
              <a:t>appropriateness</a:t>
            </a:r>
            <a:r>
              <a:rPr lang="en-US" sz="2500" dirty="0"/>
              <a:t>, grammar, spelling, logic, or organization</a:t>
            </a:r>
            <a:r>
              <a:rPr lang="en-US" sz="2500" dirty="0" smtClean="0"/>
              <a:t>.</a:t>
            </a:r>
          </a:p>
          <a:p>
            <a:pPr marL="0" indent="0">
              <a:buNone/>
            </a:pPr>
            <a:r>
              <a:rPr lang="en-US" sz="2500" dirty="0"/>
              <a:t>Follow this procedure</a:t>
            </a:r>
            <a:r>
              <a:rPr lang="en-US" sz="2500" dirty="0" smtClean="0"/>
              <a:t>:</a:t>
            </a:r>
          </a:p>
          <a:p>
            <a:pPr marL="457200" indent="-457200">
              <a:buAutoNum type="arabicPeriod"/>
            </a:pPr>
            <a:r>
              <a:rPr lang="en-US" sz="2500" dirty="0" smtClean="0"/>
              <a:t>Write </a:t>
            </a:r>
            <a:r>
              <a:rPr lang="en-US" sz="2500" dirty="0"/>
              <a:t>the topic at the top of your </a:t>
            </a:r>
            <a:r>
              <a:rPr lang="en-US" sz="2500" dirty="0" smtClean="0"/>
              <a:t>paper.</a:t>
            </a:r>
          </a:p>
          <a:p>
            <a:pPr marL="457200" indent="-457200">
              <a:buAutoNum type="arabicPeriod"/>
            </a:pPr>
            <a:r>
              <a:rPr lang="en-US" sz="2500" dirty="0" smtClean="0"/>
              <a:t>Write </a:t>
            </a:r>
            <a:r>
              <a:rPr lang="en-US" sz="2500" dirty="0"/>
              <a:t>as much as you can about the topic until you run out of ideas. Include such supporting items as facts, details, and examples that come into your mind about the </a:t>
            </a:r>
            <a:r>
              <a:rPr lang="en-US" sz="2500" dirty="0" smtClean="0"/>
              <a:t>subject.</a:t>
            </a:r>
          </a:p>
          <a:p>
            <a:pPr marL="457200" indent="-457200">
              <a:buAutoNum type="arabicPeriod"/>
            </a:pPr>
            <a:r>
              <a:rPr lang="en-US" sz="2500" dirty="0" smtClean="0"/>
              <a:t>After </a:t>
            </a:r>
            <a:r>
              <a:rPr lang="en-US" sz="2500" dirty="0"/>
              <a:t>you have run out of ideas, reread your paper and circle the main idea(s) that you would like to </a:t>
            </a:r>
            <a:r>
              <a:rPr lang="en-US" sz="2500" dirty="0" smtClean="0"/>
              <a:t>develop.</a:t>
            </a:r>
          </a:p>
          <a:p>
            <a:pPr marL="457200" indent="-457200">
              <a:buAutoNum type="arabicPeriod"/>
            </a:pPr>
            <a:r>
              <a:rPr lang="en-US" sz="2500" dirty="0" smtClean="0"/>
              <a:t>Take </a:t>
            </a:r>
            <a:r>
              <a:rPr lang="en-US" sz="2500" dirty="0"/>
              <a:t>each main idea and </a:t>
            </a:r>
            <a:r>
              <a:rPr lang="en-US" sz="2500" dirty="0" smtClean="0"/>
              <a:t>freewrite </a:t>
            </a:r>
            <a:r>
              <a:rPr lang="en-US" sz="2500" dirty="0"/>
              <a:t>again.</a:t>
            </a:r>
            <a:endParaRPr lang="en-US" sz="2500" dirty="0" smtClean="0"/>
          </a:p>
        </p:txBody>
      </p:sp>
    </p:spTree>
    <p:extLst>
      <p:ext uri="{BB962C8B-B14F-4D97-AF65-F5344CB8AC3E}">
        <p14:creationId xmlns:p14="http://schemas.microsoft.com/office/powerpoint/2010/main" val="85536492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1: Creating (Prewriting)</a:t>
            </a:r>
          </a:p>
        </p:txBody>
      </p:sp>
      <p:sp>
        <p:nvSpPr>
          <p:cNvPr id="5" name="Text Placeholder 4"/>
          <p:cNvSpPr>
            <a:spLocks noGrp="1"/>
          </p:cNvSpPr>
          <p:nvPr>
            <p:ph type="body" sz="quarter" idx="13"/>
          </p:nvPr>
        </p:nvSpPr>
        <p:spPr>
          <a:xfrm>
            <a:off x="838200" y="1158173"/>
            <a:ext cx="5343144" cy="5617531"/>
          </a:xfrm>
        </p:spPr>
        <p:txBody>
          <a:bodyPr>
            <a:normAutofit/>
          </a:bodyPr>
          <a:lstStyle/>
          <a:p>
            <a:pPr marL="0" indent="0">
              <a:buNone/>
            </a:pPr>
            <a:r>
              <a:rPr lang="en-US" sz="2500" b="1" dirty="0" smtClean="0"/>
              <a:t>Step </a:t>
            </a:r>
            <a:r>
              <a:rPr lang="en-US" sz="2500" b="1" dirty="0"/>
              <a:t>1B: Generating </a:t>
            </a:r>
            <a:r>
              <a:rPr lang="en-US" sz="2500" b="1" dirty="0" smtClean="0"/>
              <a:t>ldeas</a:t>
            </a:r>
          </a:p>
          <a:p>
            <a:pPr marL="0" indent="0">
              <a:buNone/>
            </a:pPr>
            <a:r>
              <a:rPr lang="en-US" sz="2500" b="1" dirty="0" smtClean="0"/>
              <a:t>Clustering</a:t>
            </a:r>
          </a:p>
          <a:p>
            <a:pPr marL="0" indent="0">
              <a:buNone/>
            </a:pPr>
            <a:r>
              <a:rPr lang="en-US" sz="2500" dirty="0"/>
              <a:t>Clustering is another brainstorming activity you can use to generate ideas. To use this technique, first, write your </a:t>
            </a:r>
            <a:r>
              <a:rPr lang="en-US" sz="2500" dirty="0" smtClean="0"/>
              <a:t>topic </a:t>
            </a:r>
            <a:r>
              <a:rPr lang="en-US" sz="2500" dirty="0"/>
              <a:t>in the center of your paper and draw a "balloon" around </a:t>
            </a:r>
            <a:r>
              <a:rPr lang="en-US" sz="2500" dirty="0" smtClean="0"/>
              <a:t>it.</a:t>
            </a:r>
          </a:p>
          <a:p>
            <a:pPr marL="0" indent="0">
              <a:buNone/>
            </a:pPr>
            <a:r>
              <a:rPr lang="en-US" sz="2500" dirty="0" smtClean="0"/>
              <a:t>This </a:t>
            </a:r>
            <a:r>
              <a:rPr lang="en-US" sz="2500" dirty="0"/>
              <a:t>is your center, or core, balloon. Then write whatever ideas come to you in balloons around the core. Think about each of these ideas and make more balloons around them</a:t>
            </a:r>
            <a:r>
              <a:rPr lang="en-US" sz="2500" dirty="0" smtClean="0"/>
              <a:t>.</a:t>
            </a:r>
          </a:p>
          <a:p>
            <a:pPr marL="0" indent="0">
              <a:buNone/>
            </a:pPr>
            <a:endParaRPr lang="en-US" sz="25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7688" y="1261872"/>
            <a:ext cx="4820629" cy="5492970"/>
          </a:xfrm>
          <a:prstGeom prst="rect">
            <a:avLst/>
          </a:prstGeom>
        </p:spPr>
      </p:pic>
    </p:spTree>
    <p:extLst>
      <p:ext uri="{BB962C8B-B14F-4D97-AF65-F5344CB8AC3E}">
        <p14:creationId xmlns:p14="http://schemas.microsoft.com/office/powerpoint/2010/main" val="31302993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2: Planning (Outlining)</a:t>
            </a:r>
          </a:p>
        </p:txBody>
      </p:sp>
      <p:sp>
        <p:nvSpPr>
          <p:cNvPr id="5" name="Text Placeholder 4"/>
          <p:cNvSpPr>
            <a:spLocks noGrp="1"/>
          </p:cNvSpPr>
          <p:nvPr>
            <p:ph type="body" sz="quarter" idx="13"/>
          </p:nvPr>
        </p:nvSpPr>
        <p:spPr>
          <a:xfrm>
            <a:off x="838200" y="1158173"/>
            <a:ext cx="10515600" cy="5617531"/>
          </a:xfrm>
        </p:spPr>
        <p:txBody>
          <a:bodyPr>
            <a:normAutofit lnSpcReduction="10000"/>
          </a:bodyPr>
          <a:lstStyle/>
          <a:p>
            <a:pPr marL="0" indent="0">
              <a:buNone/>
            </a:pPr>
            <a:r>
              <a:rPr lang="en-US" sz="2500" dirty="0"/>
              <a:t>In Step l, you chose topics and narrowed them, and you generated ideas by brainstorming. In Step 2 of the </a:t>
            </a:r>
            <a:r>
              <a:rPr lang="en-US" sz="2500" dirty="0" smtClean="0"/>
              <a:t>writing </a:t>
            </a:r>
            <a:r>
              <a:rPr lang="en-US" sz="2500" dirty="0"/>
              <a:t>process, the planning stage, you organize the ideas into an outline</a:t>
            </a:r>
            <a:r>
              <a:rPr lang="en-US" sz="2500" dirty="0" smtClean="0"/>
              <a:t>.</a:t>
            </a:r>
          </a:p>
          <a:p>
            <a:pPr marL="0" indent="0">
              <a:buNone/>
            </a:pPr>
            <a:r>
              <a:rPr lang="en-US" sz="2500" b="1" dirty="0"/>
              <a:t>Step </a:t>
            </a:r>
            <a:r>
              <a:rPr lang="en-US" sz="2500" b="1" dirty="0" smtClean="0"/>
              <a:t>2</a:t>
            </a:r>
            <a:r>
              <a:rPr lang="en-US" sz="2500" b="1" dirty="0"/>
              <a:t>A</a:t>
            </a:r>
            <a:r>
              <a:rPr lang="en-US" sz="2500" b="1" dirty="0" smtClean="0"/>
              <a:t>: </a:t>
            </a:r>
            <a:r>
              <a:rPr lang="en-US" sz="2500" b="1" dirty="0"/>
              <a:t>Making </a:t>
            </a:r>
            <a:r>
              <a:rPr lang="en-US" sz="2500" b="1" dirty="0" smtClean="0"/>
              <a:t>Sublists</a:t>
            </a:r>
            <a:endParaRPr lang="en-US" sz="2500" b="1" dirty="0"/>
          </a:p>
          <a:p>
            <a:pPr marL="0" indent="0">
              <a:buNone/>
            </a:pPr>
            <a:r>
              <a:rPr lang="en-US" sz="2500" dirty="0"/>
              <a:t>The </a:t>
            </a:r>
            <a:r>
              <a:rPr lang="en-US" sz="2500" dirty="0" smtClean="0"/>
              <a:t>two sublists </a:t>
            </a:r>
            <a:r>
              <a:rPr lang="en-US" sz="2500" dirty="0"/>
              <a:t>are (1) items that describe international students (poor verbal skills) and (2) items that describe Americans (Americans difficult to understand</a:t>
            </a:r>
            <a:r>
              <a:rPr lang="en-US" sz="2500" dirty="0" smtClean="0"/>
              <a:t>).</a:t>
            </a:r>
          </a:p>
          <a:p>
            <a:pPr marL="0" indent="0">
              <a:buNone/>
            </a:pPr>
            <a:r>
              <a:rPr lang="en-US" sz="2500" b="1" dirty="0"/>
              <a:t>Step 2B: Writing the Topic </a:t>
            </a:r>
            <a:r>
              <a:rPr lang="en-US" sz="2500" b="1" dirty="0" smtClean="0"/>
              <a:t>Sentence</a:t>
            </a:r>
          </a:p>
          <a:p>
            <a:pPr marL="0" indent="0">
              <a:buNone/>
            </a:pPr>
            <a:r>
              <a:rPr lang="en-US" sz="2500" dirty="0"/>
              <a:t>Finally, write a topic sentence. The topic is clearly communication problems</a:t>
            </a:r>
            <a:r>
              <a:rPr lang="en-US" sz="2500" dirty="0" smtClean="0"/>
              <a:t>.</a:t>
            </a:r>
          </a:p>
          <a:p>
            <a:pPr marL="0" indent="0">
              <a:buNone/>
            </a:pPr>
            <a:r>
              <a:rPr lang="en-US" sz="2500" b="1" dirty="0"/>
              <a:t>Step 2C: </a:t>
            </a:r>
            <a:r>
              <a:rPr lang="en-US" sz="2500" b="1" dirty="0" smtClean="0"/>
              <a:t>Outlining</a:t>
            </a:r>
          </a:p>
          <a:p>
            <a:pPr marL="0" indent="0">
              <a:buNone/>
            </a:pPr>
            <a:r>
              <a:rPr lang="en-US" sz="2500" dirty="0"/>
              <a:t>An outline is a formal plan for a paragraph. You may never need to prepare a formal outline, but if you do, this is what one looks like</a:t>
            </a:r>
            <a:r>
              <a:rPr lang="en-US" sz="2500" dirty="0" smtClean="0"/>
              <a:t>.</a:t>
            </a:r>
          </a:p>
          <a:p>
            <a:pPr marL="0" indent="0">
              <a:buNone/>
            </a:pPr>
            <a:r>
              <a:rPr lang="en-US" sz="2500" dirty="0"/>
              <a:t>With this outline in front of you, it should be relatively easy to write a paragraph. There is a topic sentence, two main supporting points, supporting details, and since this is a stand-alone paragraph, a concluding sentence.</a:t>
            </a:r>
          </a:p>
          <a:p>
            <a:pPr marL="0" indent="0">
              <a:buNone/>
            </a:pPr>
            <a:endParaRPr lang="en-US" sz="2500" dirty="0" smtClean="0"/>
          </a:p>
        </p:txBody>
      </p:sp>
    </p:spTree>
    <p:extLst>
      <p:ext uri="{BB962C8B-B14F-4D97-AF65-F5344CB8AC3E}">
        <p14:creationId xmlns:p14="http://schemas.microsoft.com/office/powerpoint/2010/main" val="27683401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3: Writing</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buNone/>
            </a:pPr>
            <a:r>
              <a:rPr lang="en-US" sz="2500" dirty="0"/>
              <a:t>Step 3 in the writing process is writing the rough draft. Follow your outline as closely as possible, and don't worry about grammar, punctuation, or spelling. A rough draft is not supposed to be </a:t>
            </a:r>
            <a:r>
              <a:rPr lang="en-US" sz="2500" dirty="0" smtClean="0"/>
              <a:t>perfect.</a:t>
            </a:r>
          </a:p>
          <a:p>
            <a:pPr marL="0" indent="0">
              <a:buNone/>
            </a:pPr>
            <a:r>
              <a:rPr lang="en-US" sz="2500" dirty="0" smtClean="0"/>
              <a:t>Above </a:t>
            </a:r>
            <a:r>
              <a:rPr lang="en-US" sz="2500" dirty="0"/>
              <a:t>all, remember that writing is a continuous process of discovery. As you are writing, you will think of new ideas that may not be in your brainstorming list or outline. You can add or delete ideas at any time in the writing process. Just be sure that any new ideas are relevant.</a:t>
            </a:r>
            <a:endParaRPr lang="en-US" sz="2500" dirty="0" smtClean="0"/>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7168" y="3995928"/>
            <a:ext cx="7322011" cy="2779776"/>
          </a:xfrm>
          <a:prstGeom prst="rect">
            <a:avLst/>
          </a:prstGeom>
        </p:spPr>
      </p:pic>
    </p:spTree>
    <p:extLst>
      <p:ext uri="{BB962C8B-B14F-4D97-AF65-F5344CB8AC3E}">
        <p14:creationId xmlns:p14="http://schemas.microsoft.com/office/powerpoint/2010/main" val="4953575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4: Polishing</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buNone/>
            </a:pPr>
            <a:r>
              <a:rPr lang="en-US" sz="2500" dirty="0"/>
              <a:t>The fourth and final step in the writing process is polishing what you have written. This step is also called revising and editing. Polishing is most successful if you do it in two stages. First, attack the big issues of content and organization (revising). Then work on the smaller issues of grammar and punctuation (editing</a:t>
            </a:r>
            <a:r>
              <a:rPr lang="en-US" sz="2500" dirty="0" smtClean="0"/>
              <a:t>).</a:t>
            </a:r>
          </a:p>
          <a:p>
            <a:pPr marL="0" indent="0">
              <a:spcBef>
                <a:spcPts val="3000"/>
              </a:spcBef>
              <a:buNone/>
            </a:pPr>
            <a:r>
              <a:rPr lang="en-US" sz="2500" b="1" dirty="0"/>
              <a:t>Step </a:t>
            </a:r>
            <a:r>
              <a:rPr lang="en-US" sz="2500" b="1" dirty="0" smtClean="0"/>
              <a:t>4A</a:t>
            </a:r>
            <a:r>
              <a:rPr lang="en-US" sz="2500" b="1" smtClean="0"/>
              <a:t>: Revising</a:t>
            </a:r>
          </a:p>
          <a:p>
            <a:pPr marL="0" indent="0">
              <a:buNone/>
            </a:pPr>
            <a:r>
              <a:rPr lang="en-US" sz="2500" dirty="0" smtClean="0"/>
              <a:t>After you write the rough draft, the next step is to revise it. When you revise, you change what you have written to improve it. You check it for content and organization, including unity, coherence, and logic. You can change, rearrange, add, or delete, all for the goal of communicating your thoughts in a clearer, more effective, and more interesting way.</a:t>
            </a:r>
          </a:p>
          <a:p>
            <a:pPr marL="0" indent="0">
              <a:buNone/>
            </a:pPr>
            <a:endParaRPr lang="en-US" sz="2500" dirty="0" smtClean="0"/>
          </a:p>
        </p:txBody>
      </p:sp>
    </p:spTree>
    <p:extLst>
      <p:ext uri="{BB962C8B-B14F-4D97-AF65-F5344CB8AC3E}">
        <p14:creationId xmlns:p14="http://schemas.microsoft.com/office/powerpoint/2010/main" val="2999475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4: Polishing</a:t>
            </a:r>
          </a:p>
        </p:txBody>
      </p:sp>
      <p:sp>
        <p:nvSpPr>
          <p:cNvPr id="5" name="Text Placeholder 4"/>
          <p:cNvSpPr>
            <a:spLocks noGrp="1"/>
          </p:cNvSpPr>
          <p:nvPr>
            <p:ph type="body" sz="quarter" idx="13"/>
          </p:nvPr>
        </p:nvSpPr>
        <p:spPr>
          <a:xfrm>
            <a:off x="838200" y="1158173"/>
            <a:ext cx="10515600" cy="5617531"/>
          </a:xfrm>
        </p:spPr>
        <p:txBody>
          <a:bodyPr>
            <a:normAutofit fontScale="85000" lnSpcReduction="20000"/>
          </a:bodyPr>
          <a:lstStyle/>
          <a:p>
            <a:pPr marL="0" indent="0">
              <a:buNone/>
            </a:pPr>
            <a:r>
              <a:rPr lang="en-US" sz="2500" dirty="0"/>
              <a:t>During the first revision, do not try to correct grammar, sentence structure, spelling, or punctuation; this is proofreading, which you will do later. During the first revision, be concerned mainly with content and organization</a:t>
            </a:r>
            <a:r>
              <a:rPr lang="en-US" sz="2500" dirty="0" smtClean="0"/>
              <a:t>.</a:t>
            </a:r>
          </a:p>
          <a:p>
            <a:r>
              <a:rPr lang="en-US" sz="2500" dirty="0" smtClean="0"/>
              <a:t>Read </a:t>
            </a:r>
            <a:r>
              <a:rPr lang="en-US" sz="2500" dirty="0"/>
              <a:t>over your paragraph carefully for a general overview. Focus on the general aspects of the paper and make notes in the margins about rewriting the parts that need to be improved</a:t>
            </a:r>
            <a:r>
              <a:rPr lang="en-US" sz="2500" dirty="0" smtClean="0"/>
              <a:t>.</a:t>
            </a:r>
          </a:p>
          <a:p>
            <a:r>
              <a:rPr lang="en-US" sz="2500" dirty="0" smtClean="0"/>
              <a:t>Check </a:t>
            </a:r>
            <a:r>
              <a:rPr lang="en-US" sz="2500" dirty="0"/>
              <a:t>to see that you have achieved your stated purpose</a:t>
            </a:r>
            <a:r>
              <a:rPr lang="en-US" sz="2500" dirty="0" smtClean="0"/>
              <a:t>,</a:t>
            </a:r>
          </a:p>
          <a:p>
            <a:r>
              <a:rPr lang="en-US" sz="2500" dirty="0" smtClean="0"/>
              <a:t>Check </a:t>
            </a:r>
            <a:r>
              <a:rPr lang="en-US" sz="2500" dirty="0"/>
              <a:t>for general logic and coherence. Your audience should be able to follow your ideas easily and understand what you have written</a:t>
            </a:r>
            <a:r>
              <a:rPr lang="en-US" sz="2500" dirty="0" smtClean="0"/>
              <a:t>.</a:t>
            </a:r>
          </a:p>
          <a:p>
            <a:r>
              <a:rPr lang="en-US" sz="2500" dirty="0" smtClean="0"/>
              <a:t>Check </a:t>
            </a:r>
            <a:r>
              <a:rPr lang="en-US" sz="2500" dirty="0"/>
              <a:t>to make sure that your paragraph has a topic sentence and that the topic sentence has a central (main) focus</a:t>
            </a:r>
            <a:r>
              <a:rPr lang="en-US" sz="2500" dirty="0" smtClean="0"/>
              <a:t>.</a:t>
            </a:r>
          </a:p>
          <a:p>
            <a:r>
              <a:rPr lang="en-US" sz="2500" dirty="0" smtClean="0"/>
              <a:t>Check for unity. Cross out sentences that are off the topic.</a:t>
            </a:r>
          </a:p>
          <a:p>
            <a:r>
              <a:rPr lang="en-US" sz="2500" dirty="0" smtClean="0"/>
              <a:t>Check to make sure that the topic sentence is developed with sufficient supporting details. Does each paragraph give the reader enough information to understand the main idea? If the main point lacks sufficient information, make notes in the margin such as "add more details" or "add an example.“</a:t>
            </a:r>
          </a:p>
          <a:p>
            <a:r>
              <a:rPr lang="en-US" sz="2500" dirty="0" smtClean="0"/>
              <a:t>Check your use of transition signals.</a:t>
            </a:r>
          </a:p>
          <a:p>
            <a:r>
              <a:rPr lang="en-US" sz="2500" dirty="0" smtClean="0"/>
              <a:t>Finally, does your paragraph have or need a concluding sentence? If you wrote a final comment, is it on the topic?</a:t>
            </a:r>
          </a:p>
        </p:txBody>
      </p:sp>
    </p:spTree>
    <p:extLst>
      <p:ext uri="{BB962C8B-B14F-4D97-AF65-F5344CB8AC3E}">
        <p14:creationId xmlns:p14="http://schemas.microsoft.com/office/powerpoint/2010/main" val="206860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Transition Words and Phrases and Conjunctive Adverbs</a:t>
            </a:r>
            <a:endParaRPr lang="en-US" dirty="0"/>
          </a:p>
        </p:txBody>
      </p:sp>
      <p:sp>
        <p:nvSpPr>
          <p:cNvPr id="3" name="Text Placeholder 2"/>
          <p:cNvSpPr>
            <a:spLocks noGrp="1"/>
          </p:cNvSpPr>
          <p:nvPr>
            <p:ph type="body" sz="quarter" idx="13"/>
          </p:nvPr>
        </p:nvSpPr>
        <p:spPr>
          <a:xfrm>
            <a:off x="838200" y="1249613"/>
            <a:ext cx="10515600" cy="5407219"/>
          </a:xfrm>
        </p:spPr>
        <p:txBody>
          <a:bodyPr>
            <a:normAutofit/>
          </a:bodyPr>
          <a:lstStyle/>
          <a:p>
            <a:r>
              <a:rPr lang="en-US" dirty="0" smtClean="0"/>
              <a:t>Most words and phrases in the first two columns of the chart can appear at the beginning, in the middle, or at the end of one independent clause and are usually separated by commas.</a:t>
            </a:r>
          </a:p>
          <a:p>
            <a:pPr>
              <a:spcAft>
                <a:spcPts val="1800"/>
              </a:spcAft>
            </a:pPr>
            <a:r>
              <a:rPr lang="en-US" dirty="0" smtClean="0"/>
              <a:t>EXCEPTIONS</a:t>
            </a:r>
          </a:p>
          <a:p>
            <a:pPr marL="914400" lvl="1" indent="-457200">
              <a:buAutoNum type="arabicPeriod"/>
            </a:pPr>
            <a:r>
              <a:rPr lang="en-US" dirty="0" smtClean="0"/>
              <a:t>The words and phrases in the last four groups in the chart (for listing ideas and time sequences, for emphasizing, for giving reasons, and for conclusions) usually appear only at the beginning of a sentence, not in the middle or at the end</a:t>
            </a:r>
          </a:p>
          <a:p>
            <a:pPr marL="914400" lvl="1" indent="-457200">
              <a:buAutoNum type="arabicPeriod"/>
            </a:pPr>
            <a:r>
              <a:rPr lang="en-US" dirty="0" smtClean="0"/>
              <a:t>Too usually appears only at the end of a sentence, sometimes preceded by a comma.</a:t>
            </a:r>
          </a:p>
          <a:p>
            <a:pPr marL="914400" lvl="1" indent="-457200">
              <a:buAutoNum type="arabicPeriod"/>
            </a:pPr>
            <a:r>
              <a:rPr lang="en-US" dirty="0" smtClean="0"/>
              <a:t>The short time words then, now, and soon usually do not need commas.</a:t>
            </a:r>
            <a:endParaRPr lang="en-US" dirty="0"/>
          </a:p>
        </p:txBody>
      </p:sp>
    </p:spTree>
    <p:extLst>
      <p:ext uri="{BB962C8B-B14F-4D97-AF65-F5344CB8AC3E}">
        <p14:creationId xmlns:p14="http://schemas.microsoft.com/office/powerpoint/2010/main" val="142138277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Writing Process, Step 4: Polishing</a:t>
            </a:r>
          </a:p>
        </p:txBody>
      </p:sp>
      <p:sp>
        <p:nvSpPr>
          <p:cNvPr id="5" name="Text Placeholder 4"/>
          <p:cNvSpPr>
            <a:spLocks noGrp="1"/>
          </p:cNvSpPr>
          <p:nvPr>
            <p:ph type="body" sz="quarter" idx="13"/>
          </p:nvPr>
        </p:nvSpPr>
        <p:spPr>
          <a:xfrm>
            <a:off x="838200" y="1158173"/>
            <a:ext cx="10515600" cy="5617531"/>
          </a:xfrm>
        </p:spPr>
        <p:txBody>
          <a:bodyPr>
            <a:normAutofit/>
          </a:bodyPr>
          <a:lstStyle/>
          <a:p>
            <a:pPr marL="0" indent="0">
              <a:buNone/>
            </a:pPr>
            <a:r>
              <a:rPr lang="en-US" sz="2500" b="1" dirty="0"/>
              <a:t>Step 4B: Editing (Proofreading</a:t>
            </a:r>
            <a:r>
              <a:rPr lang="en-US" sz="2500" b="1" dirty="0" smtClean="0"/>
              <a:t>)</a:t>
            </a:r>
          </a:p>
          <a:p>
            <a:pPr marL="0" indent="0">
              <a:buNone/>
            </a:pPr>
            <a:r>
              <a:rPr lang="en-US" sz="2500" dirty="0"/>
              <a:t>The second step in polishing your writing is proofreading your paper for possible errors in grammar, sentence structure, spelling, and punctuation</a:t>
            </a:r>
            <a:r>
              <a:rPr lang="en-US" sz="2500" dirty="0" smtClean="0"/>
              <a:t>.</a:t>
            </a:r>
          </a:p>
          <a:p>
            <a:r>
              <a:rPr lang="en-US" sz="2500" dirty="0" smtClean="0"/>
              <a:t>Check </a:t>
            </a:r>
            <a:r>
              <a:rPr lang="en-US" sz="2500" dirty="0"/>
              <a:t>each sentence for correctness and completeness. You should have no fragments and no choppy or run-on sentences</a:t>
            </a:r>
            <a:r>
              <a:rPr lang="en-US" sz="2500" dirty="0" smtClean="0"/>
              <a:t>.</a:t>
            </a:r>
          </a:p>
          <a:p>
            <a:r>
              <a:rPr lang="en-US" sz="2500" dirty="0" smtClean="0"/>
              <a:t>Check </a:t>
            </a:r>
            <a:r>
              <a:rPr lang="en-US" sz="2500" dirty="0"/>
              <a:t>each sentence for a subject and a verb, subject-verb agreement, correct verb tenses, noun plurals, articles, and so on</a:t>
            </a:r>
            <a:r>
              <a:rPr lang="en-US" sz="2500" dirty="0" smtClean="0"/>
              <a:t>.</a:t>
            </a:r>
          </a:p>
          <a:p>
            <a:r>
              <a:rPr lang="en-US" sz="2500" dirty="0" smtClean="0"/>
              <a:t>Check </a:t>
            </a:r>
            <a:r>
              <a:rPr lang="en-US" sz="2500" dirty="0"/>
              <a:t>the mechanics: punctuation, spelling, and capitalization</a:t>
            </a:r>
            <a:r>
              <a:rPr lang="en-US" sz="2500" dirty="0" smtClean="0"/>
              <a:t>.</a:t>
            </a:r>
          </a:p>
          <a:p>
            <a:r>
              <a:rPr lang="en-US" sz="2500" dirty="0" smtClean="0"/>
              <a:t>Check </a:t>
            </a:r>
            <a:r>
              <a:rPr lang="en-US" sz="2500" dirty="0"/>
              <a:t>for incorrectly used or repeated words</a:t>
            </a:r>
            <a:r>
              <a:rPr lang="en-US" sz="2500" dirty="0" smtClean="0"/>
              <a:t>.</a:t>
            </a:r>
          </a:p>
          <a:p>
            <a:r>
              <a:rPr lang="en-US" sz="2500" dirty="0" smtClean="0"/>
              <a:t>Check </a:t>
            </a:r>
            <a:r>
              <a:rPr lang="en-US" sz="2500" dirty="0"/>
              <a:t>for contractions (can't, isn't, I'll, and so on). (Some writing instructors permit them, but others do not. Find out your instructor's preference.)</a:t>
            </a:r>
            <a:endParaRPr lang="en-US" sz="2500" dirty="0" smtClean="0"/>
          </a:p>
        </p:txBody>
      </p:sp>
    </p:spTree>
    <p:extLst>
      <p:ext uri="{BB962C8B-B14F-4D97-AF65-F5344CB8AC3E}">
        <p14:creationId xmlns:p14="http://schemas.microsoft.com/office/powerpoint/2010/main" val="1581256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r-FR" dirty="0"/>
              <a:t>PART </a:t>
            </a:r>
            <a:r>
              <a:rPr lang="fr-FR" dirty="0" smtClean="0"/>
              <a:t>I</a:t>
            </a:r>
            <a:endParaRPr lang="en-US" dirty="0"/>
          </a:p>
        </p:txBody>
      </p:sp>
      <p:sp>
        <p:nvSpPr>
          <p:cNvPr id="5" name="Subtitle 4"/>
          <p:cNvSpPr>
            <a:spLocks noGrp="1"/>
          </p:cNvSpPr>
          <p:nvPr>
            <p:ph type="subTitle" idx="1"/>
          </p:nvPr>
        </p:nvSpPr>
        <p:spPr/>
        <p:txBody>
          <a:bodyPr/>
          <a:lstStyle/>
          <a:p>
            <a:r>
              <a:rPr lang="fr-FR" dirty="0"/>
              <a:t>W</a:t>
            </a:r>
            <a:r>
              <a:rPr lang="fr-FR" dirty="0" smtClean="0"/>
              <a:t>riting a Paragraph</a:t>
            </a:r>
            <a:endParaRPr lang="en-US" dirty="0"/>
          </a:p>
        </p:txBody>
      </p:sp>
    </p:spTree>
    <p:extLst>
      <p:ext uri="{BB962C8B-B14F-4D97-AF65-F5344CB8AC3E}">
        <p14:creationId xmlns:p14="http://schemas.microsoft.com/office/powerpoint/2010/main" val="52726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47015"/>
            <a:ext cx="10972800" cy="5162011"/>
          </a:xfrm>
          <a:prstGeom prst="rect">
            <a:avLst/>
          </a:prstGeom>
        </p:spPr>
      </p:pic>
    </p:spTree>
    <p:extLst>
      <p:ext uri="{BB962C8B-B14F-4D97-AF65-F5344CB8AC3E}">
        <p14:creationId xmlns:p14="http://schemas.microsoft.com/office/powerpoint/2010/main" val="2491312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1" y="1247015"/>
            <a:ext cx="10972799" cy="4632577"/>
          </a:xfrm>
          <a:prstGeom prst="rect">
            <a:avLst/>
          </a:prstGeom>
        </p:spPr>
      </p:pic>
    </p:spTree>
    <p:extLst>
      <p:ext uri="{BB962C8B-B14F-4D97-AF65-F5344CB8AC3E}">
        <p14:creationId xmlns:p14="http://schemas.microsoft.com/office/powerpoint/2010/main" val="447799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760" y="1247014"/>
            <a:ext cx="10698480" cy="5482168"/>
          </a:xfrm>
          <a:prstGeom prst="rect">
            <a:avLst/>
          </a:prstGeom>
        </p:spPr>
      </p:pic>
    </p:spTree>
    <p:extLst>
      <p:ext uri="{BB962C8B-B14F-4D97-AF65-F5344CB8AC3E}">
        <p14:creationId xmlns:p14="http://schemas.microsoft.com/office/powerpoint/2010/main" val="3783551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761" y="1247014"/>
            <a:ext cx="10698478" cy="5482168"/>
          </a:xfrm>
          <a:prstGeom prst="rect">
            <a:avLst/>
          </a:prstGeom>
        </p:spPr>
      </p:pic>
    </p:spTree>
    <p:extLst>
      <p:ext uri="{BB962C8B-B14F-4D97-AF65-F5344CB8AC3E}">
        <p14:creationId xmlns:p14="http://schemas.microsoft.com/office/powerpoint/2010/main" val="1382142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761" y="1247014"/>
            <a:ext cx="10698478" cy="5482167"/>
          </a:xfrm>
          <a:prstGeom prst="rect">
            <a:avLst/>
          </a:prstGeom>
        </p:spPr>
      </p:pic>
    </p:spTree>
    <p:extLst>
      <p:ext uri="{BB962C8B-B14F-4D97-AF65-F5344CB8AC3E}">
        <p14:creationId xmlns:p14="http://schemas.microsoft.com/office/powerpoint/2010/main" val="930004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640" y="1100709"/>
            <a:ext cx="10332720" cy="5746302"/>
          </a:xfrm>
          <a:prstGeom prst="rect">
            <a:avLst/>
          </a:prstGeom>
        </p:spPr>
      </p:pic>
    </p:spTree>
    <p:extLst>
      <p:ext uri="{BB962C8B-B14F-4D97-AF65-F5344CB8AC3E}">
        <p14:creationId xmlns:p14="http://schemas.microsoft.com/office/powerpoint/2010/main" val="1008129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Signals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641" y="1111698"/>
            <a:ext cx="10332718" cy="5746302"/>
          </a:xfrm>
          <a:prstGeom prst="rect">
            <a:avLst/>
          </a:prstGeom>
        </p:spPr>
      </p:pic>
    </p:spTree>
    <p:extLst>
      <p:ext uri="{BB962C8B-B14F-4D97-AF65-F5344CB8AC3E}">
        <p14:creationId xmlns:p14="http://schemas.microsoft.com/office/powerpoint/2010/main" val="3795783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Transition Words and Phrases and Conjunctive Adverbs</a:t>
            </a:r>
            <a:endParaRPr lang="en-US" dirty="0"/>
          </a:p>
        </p:txBody>
      </p:sp>
      <p:sp>
        <p:nvSpPr>
          <p:cNvPr id="3" name="Text Placeholder 2"/>
          <p:cNvSpPr>
            <a:spLocks noGrp="1"/>
          </p:cNvSpPr>
          <p:nvPr>
            <p:ph type="body" sz="quarter" idx="13"/>
          </p:nvPr>
        </p:nvSpPr>
        <p:spPr>
          <a:xfrm>
            <a:off x="838200" y="1081974"/>
            <a:ext cx="10515600" cy="5675442"/>
          </a:xfrm>
        </p:spPr>
        <p:txBody>
          <a:bodyPr>
            <a:normAutofit fontScale="92500"/>
          </a:bodyPr>
          <a:lstStyle/>
          <a:p>
            <a:pPr marL="0" indent="0">
              <a:buNone/>
            </a:pPr>
            <a:r>
              <a:rPr lang="en-US" b="1" dirty="0" smtClean="0"/>
              <a:t>Subordinators</a:t>
            </a:r>
          </a:p>
          <a:p>
            <a:r>
              <a:rPr lang="en-US" dirty="0" smtClean="0"/>
              <a:t>A subordinator (subordinating conjunction) is the first word in a dependent clause. 2 A dependent clause is always connected to an independent clause to make a sentence. The sentence mayor may not have a comma. The general rule is this: Put a comma after a dependent clause but not in front of one.</a:t>
            </a:r>
          </a:p>
          <a:p>
            <a:endParaRPr lang="en-US" dirty="0"/>
          </a:p>
          <a:p>
            <a:endParaRPr lang="en-US" dirty="0" smtClean="0"/>
          </a:p>
          <a:p>
            <a:endParaRPr lang="en-US" dirty="0"/>
          </a:p>
          <a:p>
            <a:endParaRPr lang="en-US" dirty="0" smtClean="0"/>
          </a:p>
          <a:p>
            <a:endParaRPr lang="en-US" dirty="0"/>
          </a:p>
          <a:p>
            <a:r>
              <a:rPr lang="en-US" dirty="0" smtClean="0"/>
              <a:t>Don't Overuse Transition Signals: Too many can be distracting rather than helpful. Use them only when they will help your reader follow your ideas.</a:t>
            </a:r>
          </a:p>
        </p:txBody>
      </p:sp>
      <p:grpSp>
        <p:nvGrpSpPr>
          <p:cNvPr id="4" name="Group 3"/>
          <p:cNvGrpSpPr/>
          <p:nvPr/>
        </p:nvGrpSpPr>
        <p:grpSpPr>
          <a:xfrm>
            <a:off x="838200" y="3639280"/>
            <a:ext cx="10515600" cy="690491"/>
            <a:chOff x="838200" y="5254228"/>
            <a:chExt cx="10515600" cy="690491"/>
          </a:xfrm>
        </p:grpSpPr>
        <p:sp>
          <p:nvSpPr>
            <p:cNvPr id="5" name="TextBox 4"/>
            <p:cNvSpPr txBox="1"/>
            <p:nvPr/>
          </p:nvSpPr>
          <p:spPr>
            <a:xfrm>
              <a:off x="838200" y="5513832"/>
              <a:ext cx="10515600" cy="430887"/>
            </a:xfrm>
            <a:prstGeom prst="rect">
              <a:avLst/>
            </a:prstGeom>
            <a:noFill/>
          </p:spPr>
          <p:txBody>
            <a:bodyPr wrap="square" rtlCol="0">
              <a:spAutoFit/>
            </a:bodyPr>
            <a:lstStyle/>
            <a:p>
              <a:pPr algn="ctr"/>
              <a:r>
                <a:rPr lang="en-US" sz="2200" u="sng" dirty="0" smtClean="0">
                  <a:solidFill>
                    <a:schemeClr val="tx1">
                      <a:lumMod val="50000"/>
                      <a:lumOff val="50000"/>
                    </a:schemeClr>
                  </a:solidFill>
                  <a:latin typeface="Bookman Old Style" panose="02050604050505020204" pitchFamily="18" charset="0"/>
                </a:rPr>
                <a:t>Although the company's sales increased last year</a:t>
              </a:r>
              <a:r>
                <a:rPr lang="en-US" sz="2200" dirty="0" smtClean="0">
                  <a:solidFill>
                    <a:schemeClr val="tx1">
                      <a:lumMod val="50000"/>
                      <a:lumOff val="50000"/>
                    </a:schemeClr>
                  </a:solidFill>
                  <a:latin typeface="Bookman Old Style" panose="02050604050505020204" pitchFamily="18" charset="0"/>
                </a:rPr>
                <a:t>, </a:t>
              </a:r>
              <a:r>
                <a:rPr lang="en-US" sz="2200" u="sng" dirty="0" smtClean="0">
                  <a:solidFill>
                    <a:schemeClr val="tx1">
                      <a:lumMod val="50000"/>
                      <a:lumOff val="50000"/>
                    </a:schemeClr>
                  </a:solidFill>
                  <a:latin typeface="Bookman Old Style" panose="02050604050505020204" pitchFamily="18" charset="0"/>
                </a:rPr>
                <a:t>its net profit declined.</a:t>
              </a:r>
              <a:endParaRPr lang="en-US" sz="2200" u="sng" dirty="0">
                <a:solidFill>
                  <a:schemeClr val="tx1">
                    <a:lumMod val="50000"/>
                    <a:lumOff val="50000"/>
                  </a:schemeClr>
                </a:solidFill>
                <a:latin typeface="Bookman Old Style" panose="02050604050505020204" pitchFamily="18" charset="0"/>
              </a:endParaRPr>
            </a:p>
          </p:txBody>
        </p:sp>
        <p:sp>
          <p:nvSpPr>
            <p:cNvPr id="6" name="TextBox 5"/>
            <p:cNvSpPr txBox="1"/>
            <p:nvPr/>
          </p:nvSpPr>
          <p:spPr>
            <a:xfrm>
              <a:off x="3157728" y="5254228"/>
              <a:ext cx="2520696" cy="369332"/>
            </a:xfrm>
            <a:prstGeom prst="rect">
              <a:avLst/>
            </a:prstGeom>
            <a:noFill/>
          </p:spPr>
          <p:txBody>
            <a:bodyPr wrap="square" rtlCol="0">
              <a:spAutoFit/>
            </a:bodyPr>
            <a:lstStyle/>
            <a:p>
              <a:pPr algn="ctr"/>
              <a:r>
                <a:rPr lang="en-US" dirty="0" smtClean="0">
                  <a:solidFill>
                    <a:schemeClr val="accent1">
                      <a:lumMod val="50000"/>
                    </a:schemeClr>
                  </a:solidFill>
                </a:rPr>
                <a:t>DEPENDENT CLAUSE</a:t>
              </a:r>
              <a:endParaRPr lang="en-US" dirty="0">
                <a:solidFill>
                  <a:schemeClr val="accent1">
                    <a:lumMod val="50000"/>
                  </a:schemeClr>
                </a:solidFill>
              </a:endParaRPr>
            </a:p>
          </p:txBody>
        </p:sp>
        <p:sp>
          <p:nvSpPr>
            <p:cNvPr id="7" name="TextBox 6"/>
            <p:cNvSpPr txBox="1"/>
            <p:nvPr/>
          </p:nvSpPr>
          <p:spPr>
            <a:xfrm>
              <a:off x="8147304"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INDEPENDENT CLAUSE</a:t>
              </a:r>
              <a:endParaRPr lang="en-US" dirty="0">
                <a:solidFill>
                  <a:schemeClr val="accent1">
                    <a:lumMod val="50000"/>
                  </a:schemeClr>
                </a:solidFill>
              </a:endParaRPr>
            </a:p>
          </p:txBody>
        </p:sp>
      </p:grpSp>
      <p:grpSp>
        <p:nvGrpSpPr>
          <p:cNvPr id="12" name="Group 11"/>
          <p:cNvGrpSpPr/>
          <p:nvPr/>
        </p:nvGrpSpPr>
        <p:grpSpPr>
          <a:xfrm>
            <a:off x="838200" y="4818856"/>
            <a:ext cx="10515600" cy="690491"/>
            <a:chOff x="838200" y="5254228"/>
            <a:chExt cx="10515600" cy="690491"/>
          </a:xfrm>
        </p:grpSpPr>
        <p:sp>
          <p:nvSpPr>
            <p:cNvPr id="13" name="TextBox 12"/>
            <p:cNvSpPr txBox="1"/>
            <p:nvPr/>
          </p:nvSpPr>
          <p:spPr>
            <a:xfrm>
              <a:off x="838200" y="5513832"/>
              <a:ext cx="10515600" cy="430887"/>
            </a:xfrm>
            <a:prstGeom prst="rect">
              <a:avLst/>
            </a:prstGeom>
            <a:noFill/>
          </p:spPr>
          <p:txBody>
            <a:bodyPr wrap="square" rtlCol="0">
              <a:spAutoFit/>
            </a:bodyPr>
            <a:lstStyle/>
            <a:p>
              <a:pPr algn="ctr"/>
              <a:r>
                <a:rPr lang="en-US" sz="2200" u="sng" dirty="0" smtClean="0">
                  <a:solidFill>
                    <a:schemeClr val="tx1">
                      <a:lumMod val="50000"/>
                      <a:lumOff val="50000"/>
                    </a:schemeClr>
                  </a:solidFill>
                  <a:latin typeface="Bookman Old Style" panose="02050604050505020204" pitchFamily="18" charset="0"/>
                </a:rPr>
                <a:t>The company's net profit declined last year</a:t>
              </a:r>
              <a:r>
                <a:rPr lang="en-US" sz="2200" dirty="0" smtClean="0">
                  <a:solidFill>
                    <a:schemeClr val="tx1">
                      <a:lumMod val="50000"/>
                      <a:lumOff val="50000"/>
                    </a:schemeClr>
                  </a:solidFill>
                  <a:latin typeface="Bookman Old Style" panose="02050604050505020204" pitchFamily="18" charset="0"/>
                </a:rPr>
                <a:t> </a:t>
              </a:r>
              <a:r>
                <a:rPr lang="en-US" sz="2200" u="sng" dirty="0" smtClean="0">
                  <a:solidFill>
                    <a:schemeClr val="tx1">
                      <a:lumMod val="50000"/>
                      <a:lumOff val="50000"/>
                    </a:schemeClr>
                  </a:solidFill>
                  <a:latin typeface="Bookman Old Style" panose="02050604050505020204" pitchFamily="18" charset="0"/>
                </a:rPr>
                <a:t>although its sales increased.</a:t>
              </a:r>
              <a:endParaRPr lang="en-US" sz="2200" u="sng" dirty="0">
                <a:solidFill>
                  <a:schemeClr val="tx1">
                    <a:lumMod val="50000"/>
                    <a:lumOff val="50000"/>
                  </a:schemeClr>
                </a:solidFill>
                <a:latin typeface="Bookman Old Style" panose="02050604050505020204" pitchFamily="18" charset="0"/>
              </a:endParaRPr>
            </a:p>
          </p:txBody>
        </p:sp>
        <p:sp>
          <p:nvSpPr>
            <p:cNvPr id="14" name="TextBox 13"/>
            <p:cNvSpPr txBox="1"/>
            <p:nvPr/>
          </p:nvSpPr>
          <p:spPr>
            <a:xfrm>
              <a:off x="3157728" y="5254228"/>
              <a:ext cx="2520696" cy="369332"/>
            </a:xfrm>
            <a:prstGeom prst="rect">
              <a:avLst/>
            </a:prstGeom>
            <a:noFill/>
          </p:spPr>
          <p:txBody>
            <a:bodyPr wrap="square" rtlCol="0">
              <a:spAutoFit/>
            </a:bodyPr>
            <a:lstStyle/>
            <a:p>
              <a:pPr algn="ctr"/>
              <a:r>
                <a:rPr lang="en-US" dirty="0" smtClean="0">
                  <a:solidFill>
                    <a:schemeClr val="accent1">
                      <a:lumMod val="50000"/>
                    </a:schemeClr>
                  </a:solidFill>
                </a:rPr>
                <a:t>INDEPENDENT CLAUSE</a:t>
              </a:r>
              <a:endParaRPr lang="en-US" dirty="0">
                <a:solidFill>
                  <a:schemeClr val="accent1">
                    <a:lumMod val="50000"/>
                  </a:schemeClr>
                </a:solidFill>
              </a:endParaRPr>
            </a:p>
          </p:txBody>
        </p:sp>
        <p:sp>
          <p:nvSpPr>
            <p:cNvPr id="15" name="TextBox 14"/>
            <p:cNvSpPr txBox="1"/>
            <p:nvPr/>
          </p:nvSpPr>
          <p:spPr>
            <a:xfrm>
              <a:off x="8147304"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DEPENDENT CLAUSE</a:t>
              </a:r>
              <a:endParaRPr lang="en-US" dirty="0">
                <a:solidFill>
                  <a:schemeClr val="accent1">
                    <a:lumMod val="50000"/>
                  </a:schemeClr>
                </a:solidFill>
              </a:endParaRPr>
            </a:p>
          </p:txBody>
        </p:sp>
      </p:grpSp>
    </p:spTree>
    <p:extLst>
      <p:ext uri="{BB962C8B-B14F-4D97-AF65-F5344CB8AC3E}">
        <p14:creationId xmlns:p14="http://schemas.microsoft.com/office/powerpoint/2010/main" val="653192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Transition Words and Phrases and Conjunctive Adverbs</a:t>
            </a:r>
            <a:endParaRPr lang="en-US" dirty="0"/>
          </a:p>
        </p:txBody>
      </p:sp>
      <p:sp>
        <p:nvSpPr>
          <p:cNvPr id="3" name="Text Placeholder 2"/>
          <p:cNvSpPr>
            <a:spLocks noGrp="1"/>
          </p:cNvSpPr>
          <p:nvPr>
            <p:ph type="body" sz="quarter" idx="13"/>
          </p:nvPr>
        </p:nvSpPr>
        <p:spPr>
          <a:xfrm>
            <a:off x="838200" y="1249613"/>
            <a:ext cx="10515600" cy="5407219"/>
          </a:xfrm>
        </p:spPr>
        <p:txBody>
          <a:bodyPr>
            <a:normAutofit/>
          </a:bodyPr>
          <a:lstStyle/>
          <a:p>
            <a:pPr marL="0" indent="0">
              <a:buNone/>
            </a:pPr>
            <a:r>
              <a:rPr lang="en-US" b="1" dirty="0" smtClean="0"/>
              <a:t>Logical Order</a:t>
            </a:r>
          </a:p>
          <a:p>
            <a:r>
              <a:rPr lang="en-US" dirty="0"/>
              <a:t>fourth way to achieve coherence is to arrange your sentences in some kind of </a:t>
            </a:r>
            <a:r>
              <a:rPr lang="en-US" dirty="0" smtClean="0"/>
              <a:t>logical order.</a:t>
            </a:r>
          </a:p>
          <a:p>
            <a:r>
              <a:rPr lang="en-US" dirty="0" smtClean="0"/>
              <a:t>You may even combine two or more different logical orders in the same paragraph. The important point to remember is to arrange your ideas in some kind of order that is logical to a reader accustomed to the English way of writing.</a:t>
            </a:r>
          </a:p>
          <a:p>
            <a:r>
              <a:rPr lang="en-US" dirty="0" smtClean="0"/>
              <a:t>Some common kinds of logical order in English are chronological order, logical division of ideas, and comparison/contrast.</a:t>
            </a:r>
          </a:p>
          <a:p>
            <a:pPr lvl="1"/>
            <a:r>
              <a:rPr lang="en-US" dirty="0" smtClean="0"/>
              <a:t>Chronological order is order by time</a:t>
            </a:r>
          </a:p>
          <a:p>
            <a:pPr lvl="1"/>
            <a:r>
              <a:rPr lang="en-US" dirty="0"/>
              <a:t>In logical </a:t>
            </a:r>
            <a:r>
              <a:rPr lang="en-US" dirty="0" smtClean="0"/>
              <a:t>division </a:t>
            </a:r>
            <a:r>
              <a:rPr lang="en-US" dirty="0"/>
              <a:t>of ideas, a topic is divided into </a:t>
            </a:r>
            <a:r>
              <a:rPr lang="en-US" dirty="0" smtClean="0"/>
              <a:t>parts</a:t>
            </a:r>
          </a:p>
          <a:p>
            <a:pPr lvl="1"/>
            <a:r>
              <a:rPr lang="en-US" dirty="0" smtClean="0"/>
              <a:t>In a comparison/contrast paragraph</a:t>
            </a:r>
            <a:endParaRPr lang="en-US" dirty="0"/>
          </a:p>
        </p:txBody>
      </p:sp>
    </p:spTree>
    <p:extLst>
      <p:ext uri="{BB962C8B-B14F-4D97-AF65-F5344CB8AC3E}">
        <p14:creationId xmlns:p14="http://schemas.microsoft.com/office/powerpoint/2010/main" val="1872218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38200" y="1249613"/>
            <a:ext cx="10515600" cy="4730563"/>
          </a:xfrm>
        </p:spPr>
        <p:txBody>
          <a:bodyPr>
            <a:normAutofit/>
          </a:bodyPr>
          <a:lstStyle/>
          <a:p>
            <a:pPr marL="0" indent="0">
              <a:spcAft>
                <a:spcPts val="2400"/>
              </a:spcAft>
              <a:buNone/>
            </a:pPr>
            <a:r>
              <a:rPr lang="en-US" dirty="0"/>
              <a:t>These are the important points covered in this chapter:</a:t>
            </a:r>
          </a:p>
          <a:p>
            <a:pPr marL="914400" lvl="1" indent="-457200">
              <a:buFont typeface="+mj-lt"/>
              <a:buAutoNum type="arabicPeriod"/>
            </a:pPr>
            <a:r>
              <a:rPr lang="en-US" dirty="0"/>
              <a:t>Every good paragraph has both unity and coherence</a:t>
            </a:r>
            <a:r>
              <a:rPr lang="en-US" dirty="0" smtClean="0"/>
              <a:t>.</a:t>
            </a:r>
          </a:p>
          <a:p>
            <a:pPr marL="914400" lvl="1" indent="-457200">
              <a:buFont typeface="+mj-lt"/>
              <a:buAutoNum type="arabicPeriod"/>
            </a:pPr>
            <a:r>
              <a:rPr lang="en-US" dirty="0" smtClean="0"/>
              <a:t>You achieve unity by</a:t>
            </a:r>
          </a:p>
          <a:p>
            <a:pPr lvl="2"/>
            <a:r>
              <a:rPr lang="en-US" dirty="0" smtClean="0"/>
              <a:t>discussing only one idea in a paragraph.</a:t>
            </a:r>
          </a:p>
          <a:p>
            <a:pPr lvl="2"/>
            <a:r>
              <a:rPr lang="en-US" dirty="0"/>
              <a:t>always staying on the topic in your supporting </a:t>
            </a:r>
            <a:r>
              <a:rPr lang="en-US" dirty="0" smtClean="0"/>
              <a:t>sentences.</a:t>
            </a:r>
          </a:p>
          <a:p>
            <a:pPr marL="914400" lvl="1" indent="-457200">
              <a:buFont typeface="+mj-lt"/>
              <a:buAutoNum type="arabicPeriod"/>
            </a:pPr>
            <a:r>
              <a:rPr lang="en-US" dirty="0" smtClean="0"/>
              <a:t>You achieve coherence by</a:t>
            </a:r>
          </a:p>
          <a:p>
            <a:pPr lvl="2"/>
            <a:r>
              <a:rPr lang="en-US" dirty="0" smtClean="0"/>
              <a:t>repeating key nouns.</a:t>
            </a:r>
          </a:p>
          <a:p>
            <a:pPr lvl="2"/>
            <a:r>
              <a:rPr lang="en-US" dirty="0" smtClean="0"/>
              <a:t>using consistent pronouns.</a:t>
            </a:r>
          </a:p>
          <a:p>
            <a:pPr lvl="2"/>
            <a:r>
              <a:rPr lang="en-US" dirty="0" smtClean="0"/>
              <a:t>using transition signals.</a:t>
            </a:r>
          </a:p>
          <a:p>
            <a:pPr lvl="2"/>
            <a:r>
              <a:rPr lang="en-US" dirty="0" smtClean="0"/>
              <a:t>arranging your ideas in some kind of logical order.</a:t>
            </a:r>
          </a:p>
          <a:p>
            <a:pPr marL="914400" lvl="1" indent="-457200">
              <a:buFont typeface="+mj-lt"/>
              <a:buAutoNum type="arabicPeriod"/>
            </a:pPr>
            <a:r>
              <a:rPr lang="en-US" dirty="0" smtClean="0"/>
              <a:t>There are different types of transition signals. Each type is punctuated differently.</a:t>
            </a:r>
          </a:p>
        </p:txBody>
      </p:sp>
    </p:spTree>
    <p:extLst>
      <p:ext uri="{BB962C8B-B14F-4D97-AF65-F5344CB8AC3E}">
        <p14:creationId xmlns:p14="http://schemas.microsoft.com/office/powerpoint/2010/main" val="4288150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1</a:t>
            </a:r>
          </a:p>
        </p:txBody>
      </p:sp>
      <p:sp>
        <p:nvSpPr>
          <p:cNvPr id="3" name="Subtitle 2"/>
          <p:cNvSpPr>
            <a:spLocks noGrp="1"/>
          </p:cNvSpPr>
          <p:nvPr>
            <p:ph type="subTitle" idx="1"/>
          </p:nvPr>
        </p:nvSpPr>
        <p:spPr/>
        <p:txBody>
          <a:bodyPr/>
          <a:lstStyle/>
          <a:p>
            <a:r>
              <a:rPr lang="en-US" dirty="0"/>
              <a:t>Paragraph Structure</a:t>
            </a:r>
          </a:p>
        </p:txBody>
      </p:sp>
    </p:spTree>
    <p:extLst>
      <p:ext uri="{BB962C8B-B14F-4D97-AF65-F5344CB8AC3E}">
        <p14:creationId xmlns:p14="http://schemas.microsoft.com/office/powerpoint/2010/main" val="1982619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3</a:t>
            </a:r>
            <a:endParaRPr lang="en-US" dirty="0"/>
          </a:p>
        </p:txBody>
      </p:sp>
      <p:sp>
        <p:nvSpPr>
          <p:cNvPr id="3" name="Subtitle 2"/>
          <p:cNvSpPr>
            <a:spLocks noGrp="1"/>
          </p:cNvSpPr>
          <p:nvPr>
            <p:ph type="subTitle" idx="1"/>
          </p:nvPr>
        </p:nvSpPr>
        <p:spPr/>
        <p:txBody>
          <a:bodyPr/>
          <a:lstStyle/>
          <a:p>
            <a:r>
              <a:rPr lang="en-US" dirty="0" smtClean="0"/>
              <a:t>Supporting Details:</a:t>
            </a:r>
          </a:p>
          <a:p>
            <a:r>
              <a:rPr lang="en-US" dirty="0" smtClean="0"/>
              <a:t>Facts, </a:t>
            </a:r>
            <a:r>
              <a:rPr lang="en-US" dirty="0"/>
              <a:t>Q</a:t>
            </a:r>
            <a:r>
              <a:rPr lang="en-US" dirty="0" smtClean="0"/>
              <a:t>uotations, and Statistics</a:t>
            </a:r>
            <a:endParaRPr lang="en-US" dirty="0"/>
          </a:p>
        </p:txBody>
      </p:sp>
    </p:spTree>
    <p:extLst>
      <p:ext uri="{BB962C8B-B14F-4D97-AF65-F5344CB8AC3E}">
        <p14:creationId xmlns:p14="http://schemas.microsoft.com/office/powerpoint/2010/main" val="1143843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lstStyle/>
          <a:p>
            <a:pPr marL="0" indent="0">
              <a:lnSpc>
                <a:spcPct val="120000"/>
              </a:lnSpc>
              <a:buNone/>
            </a:pPr>
            <a:r>
              <a:rPr lang="en-US" dirty="0" smtClean="0"/>
              <a:t>	Academic writing normally requires that you support your ideas and opinions with facts, statistics, quotations, and similar kinds of information. You get these kinds of supporting details from outside sources such as books, magazines, newspapers, Web sites, personal interviews, and so on.</a:t>
            </a:r>
          </a:p>
        </p:txBody>
      </p:sp>
    </p:spTree>
    <p:extLst>
      <p:ext uri="{BB962C8B-B14F-4D97-AF65-F5344CB8AC3E}">
        <p14:creationId xmlns:p14="http://schemas.microsoft.com/office/powerpoint/2010/main" val="243791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t>
            </a:r>
            <a:r>
              <a:rPr lang="en-US" dirty="0" smtClean="0"/>
              <a:t>acts versus Opinions</a:t>
            </a:r>
            <a:endParaRPr lang="en-US" dirty="0"/>
          </a:p>
        </p:txBody>
      </p:sp>
      <p:sp>
        <p:nvSpPr>
          <p:cNvPr id="5" name="Text Placeholder 4"/>
          <p:cNvSpPr>
            <a:spLocks noGrp="1"/>
          </p:cNvSpPr>
          <p:nvPr>
            <p:ph type="body" sz="quarter" idx="13"/>
          </p:nvPr>
        </p:nvSpPr>
        <p:spPr/>
        <p:txBody>
          <a:bodyPr/>
          <a:lstStyle/>
          <a:p>
            <a:pPr>
              <a:lnSpc>
                <a:spcPct val="120000"/>
              </a:lnSpc>
            </a:pPr>
            <a:r>
              <a:rPr lang="en-US" dirty="0" smtClean="0"/>
              <a:t>First, it is important to distinguish between facts and opinions. Opinions are subjective statements based on a person's beliefs or attitudes.</a:t>
            </a:r>
          </a:p>
          <a:p>
            <a:pPr>
              <a:lnSpc>
                <a:spcPct val="120000"/>
              </a:lnSpc>
            </a:pPr>
            <a:r>
              <a:rPr lang="en-US" b="1" dirty="0" smtClean="0"/>
              <a:t>Opinions are not acceptable as support. </a:t>
            </a:r>
            <a:r>
              <a:rPr lang="en-US" dirty="0" smtClean="0"/>
              <a:t>It is certainly acceptable to express opinions in academic writing. In fact, most professors want you to express your own ideas. However, you may not use an opinion as support, and </a:t>
            </a:r>
            <a:r>
              <a:rPr lang="en-US" b="1" dirty="0" smtClean="0"/>
              <a:t>if you express an opinion, you must support it with facts. Facts are objective statements of truths.</a:t>
            </a:r>
          </a:p>
          <a:p>
            <a:pPr>
              <a:lnSpc>
                <a:spcPct val="120000"/>
              </a:lnSpc>
            </a:pPr>
            <a:r>
              <a:rPr lang="en-US" dirty="0"/>
              <a:t>Sometimes even facts need proof</a:t>
            </a:r>
            <a:r>
              <a:rPr lang="en-US" dirty="0" smtClean="0"/>
              <a:t>.</a:t>
            </a:r>
            <a:endParaRPr lang="en-US" b="1" dirty="0"/>
          </a:p>
        </p:txBody>
      </p:sp>
    </p:spTree>
    <p:extLst>
      <p:ext uri="{BB962C8B-B14F-4D97-AF65-F5344CB8AC3E}">
        <p14:creationId xmlns:p14="http://schemas.microsoft.com/office/powerpoint/2010/main" val="243432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Outside Sources</a:t>
            </a:r>
            <a:endParaRPr lang="en-US" dirty="0"/>
          </a:p>
        </p:txBody>
      </p:sp>
      <p:sp>
        <p:nvSpPr>
          <p:cNvPr id="5" name="Text Placeholder 4"/>
          <p:cNvSpPr>
            <a:spLocks noGrp="1"/>
          </p:cNvSpPr>
          <p:nvPr>
            <p:ph type="body" sz="quarter" idx="13"/>
          </p:nvPr>
        </p:nvSpPr>
        <p:spPr/>
        <p:txBody>
          <a:bodyPr>
            <a:normAutofit fontScale="92500"/>
          </a:bodyPr>
          <a:lstStyle/>
          <a:p>
            <a:pPr>
              <a:lnSpc>
                <a:spcPct val="120000"/>
              </a:lnSpc>
            </a:pPr>
            <a:r>
              <a:rPr lang="en-US" dirty="0" smtClean="0"/>
              <a:t>There are three ways to insert outside information into your own writing: (1) You can quote it, (2) you can summarize it, or (3) you can paraphrase it.</a:t>
            </a:r>
          </a:p>
          <a:p>
            <a:pPr marL="0" indent="0">
              <a:lnSpc>
                <a:spcPct val="120000"/>
              </a:lnSpc>
              <a:buNone/>
            </a:pPr>
            <a:r>
              <a:rPr lang="en-US" b="1" dirty="0" smtClean="0"/>
              <a:t>Plagiarism</a:t>
            </a:r>
          </a:p>
          <a:p>
            <a:r>
              <a:rPr lang="en-US" dirty="0" smtClean="0"/>
              <a:t>Plagiarism </a:t>
            </a:r>
            <a:r>
              <a:rPr lang="en-US" dirty="0"/>
              <a:t>is using someone else's words or ideas as </a:t>
            </a:r>
            <a:r>
              <a:rPr lang="en-US" dirty="0" smtClean="0"/>
              <a:t>if they were your </a:t>
            </a:r>
            <a:r>
              <a:rPr lang="en-US" dirty="0"/>
              <a:t>own, and it is a serious offense</a:t>
            </a:r>
            <a:r>
              <a:rPr lang="en-US" dirty="0" smtClean="0"/>
              <a:t>.</a:t>
            </a:r>
          </a:p>
          <a:p>
            <a:r>
              <a:rPr lang="en-US" dirty="0" smtClean="0"/>
              <a:t>When you use information from an outside source without acknowledging that source, you are guilty of plagiarism.</a:t>
            </a:r>
          </a:p>
          <a:p>
            <a:r>
              <a:rPr lang="en-US" dirty="0" smtClean="0"/>
              <a:t>One way to avoid plagiarism is to always put quotation marks around words that you copy exactly. (You do not need to use quotation marks if you change the words.) You are also guilty of plagiarism if you fail to cite the source of outside intonation-words</a:t>
            </a:r>
            <a:endParaRPr lang="en-US" dirty="0"/>
          </a:p>
        </p:txBody>
      </p:sp>
    </p:spTree>
    <p:extLst>
      <p:ext uri="{BB962C8B-B14F-4D97-AF65-F5344CB8AC3E}">
        <p14:creationId xmlns:p14="http://schemas.microsoft.com/office/powerpoint/2010/main" val="4156471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Outside Sources</a:t>
            </a:r>
            <a:endParaRPr lang="en-US" dirty="0"/>
          </a:p>
        </p:txBody>
      </p:sp>
      <p:sp>
        <p:nvSpPr>
          <p:cNvPr id="5" name="Text Placeholder 4"/>
          <p:cNvSpPr>
            <a:spLocks noGrp="1"/>
          </p:cNvSpPr>
          <p:nvPr>
            <p:ph type="body" sz="quarter" idx="13"/>
          </p:nvPr>
        </p:nvSpPr>
        <p:spPr/>
        <p:txBody>
          <a:bodyPr>
            <a:normAutofit/>
          </a:bodyPr>
          <a:lstStyle/>
          <a:p>
            <a:pPr marL="0" indent="0">
              <a:spcAft>
                <a:spcPts val="1800"/>
              </a:spcAft>
              <a:buNone/>
            </a:pPr>
            <a:r>
              <a:rPr lang="en-US" b="1" dirty="0" smtClean="0"/>
              <a:t>Citing Sources</a:t>
            </a:r>
          </a:p>
          <a:p>
            <a:r>
              <a:rPr lang="en-US" dirty="0"/>
              <a:t>Citing a source is a two-step process.</a:t>
            </a:r>
          </a:p>
          <a:p>
            <a:pPr marL="514350" indent="-514350">
              <a:buFont typeface="+mj-lt"/>
              <a:buAutoNum type="arabicPeriod"/>
            </a:pPr>
            <a:r>
              <a:rPr lang="en-US" dirty="0" smtClean="0"/>
              <a:t>Insert </a:t>
            </a:r>
            <a:r>
              <a:rPr lang="en-US" dirty="0"/>
              <a:t>a short reference in parentheses at the end of each piece of </a:t>
            </a:r>
            <a:r>
              <a:rPr lang="en-US" dirty="0" smtClean="0"/>
              <a:t>borrowed information</a:t>
            </a:r>
            <a:r>
              <a:rPr lang="en-US" dirty="0"/>
              <a:t>. This short reference is called an </a:t>
            </a:r>
            <a:r>
              <a:rPr lang="en-US" i="1" dirty="0"/>
              <a:t>in-text citation.</a:t>
            </a:r>
          </a:p>
          <a:p>
            <a:pPr marL="514350" indent="-514350">
              <a:buFont typeface="+mj-lt"/>
              <a:buAutoNum type="arabicPeriod"/>
            </a:pPr>
            <a:r>
              <a:rPr lang="en-US" dirty="0" smtClean="0"/>
              <a:t>Prepare </a:t>
            </a:r>
            <a:r>
              <a:rPr lang="en-US" dirty="0"/>
              <a:t>a list describing all your sources completely. This list is </a:t>
            </a:r>
            <a:r>
              <a:rPr lang="en-US" dirty="0" smtClean="0"/>
              <a:t>titled "</a:t>
            </a:r>
            <a:r>
              <a:rPr lang="en-US" i="1" dirty="0" smtClean="0"/>
              <a:t>Works </a:t>
            </a:r>
            <a:r>
              <a:rPr lang="en-US" i="1" dirty="0"/>
              <a:t>Cited</a:t>
            </a:r>
            <a:r>
              <a:rPr lang="en-US" dirty="0"/>
              <a:t>" and appears as the last page of your paper.</a:t>
            </a:r>
          </a:p>
        </p:txBody>
      </p:sp>
    </p:spTree>
    <p:extLst>
      <p:ext uri="{BB962C8B-B14F-4D97-AF65-F5344CB8AC3E}">
        <p14:creationId xmlns:p14="http://schemas.microsoft.com/office/powerpoint/2010/main" val="2030434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p:txBody>
          <a:bodyPr>
            <a:normAutofit fontScale="92500"/>
          </a:bodyPr>
          <a:lstStyle/>
          <a:p>
            <a:pPr>
              <a:lnSpc>
                <a:spcPct val="120000"/>
              </a:lnSpc>
            </a:pPr>
            <a:r>
              <a:rPr lang="en-US" dirty="0" smtClean="0"/>
              <a:t>There are two kinds of quotations: </a:t>
            </a:r>
            <a:r>
              <a:rPr lang="en-US" b="1" dirty="0" smtClean="0"/>
              <a:t>direct</a:t>
            </a:r>
            <a:r>
              <a:rPr lang="en-US" dirty="0" smtClean="0"/>
              <a:t> and </a:t>
            </a:r>
            <a:r>
              <a:rPr lang="en-US" b="1" dirty="0" smtClean="0"/>
              <a:t>indirect</a:t>
            </a:r>
            <a:r>
              <a:rPr lang="en-US" dirty="0" smtClean="0"/>
              <a:t>.</a:t>
            </a:r>
          </a:p>
          <a:p>
            <a:pPr>
              <a:lnSpc>
                <a:spcPct val="120000"/>
              </a:lnSpc>
            </a:pPr>
            <a:r>
              <a:rPr lang="en-US" dirty="0" smtClean="0"/>
              <a:t>In a direct quotation, you copy another person's exact words (spoken or written) and enclose them in quotation marks. In an indirect quotation, you report the person's words without quotation marks, but with a reporting expression such as </a:t>
            </a:r>
            <a:r>
              <a:rPr lang="en-US" i="1" dirty="0" smtClean="0"/>
              <a:t>according to XYZ…</a:t>
            </a:r>
            <a:r>
              <a:rPr lang="en-US" dirty="0" smtClean="0"/>
              <a:t> or </a:t>
            </a:r>
            <a:r>
              <a:rPr lang="en-US" i="1" dirty="0" smtClean="0"/>
              <a:t>XYZ believes that…</a:t>
            </a:r>
          </a:p>
          <a:p>
            <a:pPr marL="0" indent="0">
              <a:lnSpc>
                <a:spcPct val="120000"/>
              </a:lnSpc>
              <a:buNone/>
            </a:pPr>
            <a:r>
              <a:rPr lang="en-US" dirty="0" smtClean="0"/>
              <a:t>Reporting Verbs and Phrases</a:t>
            </a:r>
          </a:p>
          <a:p>
            <a:pPr>
              <a:lnSpc>
                <a:spcPct val="120000"/>
              </a:lnSpc>
            </a:pPr>
            <a:r>
              <a:rPr lang="en-US" dirty="0" smtClean="0"/>
              <a:t>To introduce borrowed information-direct quotations, indirect quotations, or statistics-use the phrase according to or a reporting verb such as the following:</a:t>
            </a:r>
            <a:endParaRPr lang="en-US" dirty="0"/>
          </a:p>
        </p:txBody>
      </p:sp>
      <p:sp>
        <p:nvSpPr>
          <p:cNvPr id="6" name="TextBox 5"/>
          <p:cNvSpPr txBox="1"/>
          <p:nvPr/>
        </p:nvSpPr>
        <p:spPr>
          <a:xfrm>
            <a:off x="838200" y="6102588"/>
            <a:ext cx="10515600" cy="461665"/>
          </a:xfrm>
          <a:prstGeom prst="rect">
            <a:avLst/>
          </a:prstGeom>
          <a:noFill/>
        </p:spPr>
        <p:txBody>
          <a:bodyPr wrap="square" rtlCol="0">
            <a:spAutoFit/>
          </a:bodyPr>
          <a:lstStyle/>
          <a:p>
            <a:pPr algn="ctr"/>
            <a:r>
              <a:rPr lang="en-US" sz="2400" i="1" dirty="0" smtClean="0">
                <a:solidFill>
                  <a:schemeClr val="tx1">
                    <a:lumMod val="50000"/>
                    <a:lumOff val="50000"/>
                  </a:schemeClr>
                </a:solidFill>
              </a:rPr>
              <a:t>assert, insist, report, suggest, claim, write, say, declare, mention and state</a:t>
            </a:r>
          </a:p>
        </p:txBody>
      </p:sp>
    </p:spTree>
    <p:extLst>
      <p:ext uri="{BB962C8B-B14F-4D97-AF65-F5344CB8AC3E}">
        <p14:creationId xmlns:p14="http://schemas.microsoft.com/office/powerpoint/2010/main" val="366747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270059"/>
          </a:xfrm>
        </p:spPr>
        <p:txBody>
          <a:bodyPr>
            <a:normAutofit fontScale="85000" lnSpcReduction="20000"/>
          </a:bodyPr>
          <a:lstStyle/>
          <a:p>
            <a:pPr marL="0" indent="0">
              <a:lnSpc>
                <a:spcPct val="120000"/>
              </a:lnSpc>
              <a:buNone/>
            </a:pPr>
            <a:r>
              <a:rPr lang="en-US" dirty="0"/>
              <a:t>Here are </a:t>
            </a:r>
            <a:r>
              <a:rPr lang="en-US" b="1" dirty="0"/>
              <a:t>some rules </a:t>
            </a:r>
            <a:r>
              <a:rPr lang="en-US" dirty="0"/>
              <a:t>for their </a:t>
            </a:r>
            <a:r>
              <a:rPr lang="en-US" dirty="0" smtClean="0"/>
              <a:t>use:</a:t>
            </a:r>
          </a:p>
          <a:p>
            <a:pPr marL="514350" indent="-514350">
              <a:lnSpc>
                <a:spcPct val="120000"/>
              </a:lnSpc>
              <a:buAutoNum type="arabicPeriod"/>
            </a:pPr>
            <a:r>
              <a:rPr lang="en-US" dirty="0" smtClean="0"/>
              <a:t>Reporting verbs can appear before, in the middle of, or after borrowed information. The reporting phrase according to usually appears before or after but not in the middle.</a:t>
            </a:r>
          </a:p>
          <a:p>
            <a:pPr marL="514350" indent="-514350">
              <a:lnSpc>
                <a:spcPct val="120000"/>
              </a:lnSpc>
              <a:buAutoNum type="arabicPeriod"/>
            </a:pPr>
            <a:r>
              <a:rPr lang="en-US" dirty="0" smtClean="0"/>
              <a:t>Reporting verbs can be used either with or without the subordinator as. (As one writer says…)</a:t>
            </a:r>
          </a:p>
          <a:p>
            <a:pPr marL="514350" indent="-514350">
              <a:lnSpc>
                <a:spcPct val="120000"/>
              </a:lnSpc>
              <a:buAutoNum type="arabicPeriod"/>
            </a:pPr>
            <a:r>
              <a:rPr lang="en-US" dirty="0" smtClean="0"/>
              <a:t> Reporting verbs can be in any tense. However, be aware that a past tense reporting verb may cause changes in verbs, pronouns, and time expressions in an indirect quotation.</a:t>
            </a:r>
          </a:p>
          <a:p>
            <a:pPr marL="514350" indent="-514350">
              <a:lnSpc>
                <a:spcPct val="120000"/>
              </a:lnSpc>
              <a:buAutoNum type="arabicPeriod"/>
            </a:pPr>
            <a:r>
              <a:rPr lang="en-US" dirty="0" smtClean="0"/>
              <a:t>Including the source of the borrowed information with the reporting expression gives authority to your writing because it lets your reader know immediately that your information is from a credible source.</a:t>
            </a:r>
            <a:endParaRPr lang="en-US" dirty="0"/>
          </a:p>
        </p:txBody>
      </p:sp>
    </p:spTree>
    <p:extLst>
      <p:ext uri="{BB962C8B-B14F-4D97-AF65-F5344CB8AC3E}">
        <p14:creationId xmlns:p14="http://schemas.microsoft.com/office/powerpoint/2010/main" val="3076005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270059"/>
          </a:xfrm>
        </p:spPr>
        <p:txBody>
          <a:bodyPr>
            <a:normAutofit fontScale="77500" lnSpcReduction="20000"/>
          </a:bodyPr>
          <a:lstStyle/>
          <a:p>
            <a:pPr marL="0" indent="0">
              <a:lnSpc>
                <a:spcPct val="120000"/>
              </a:lnSpc>
              <a:buNone/>
            </a:pPr>
            <a:r>
              <a:rPr lang="en-US" b="1" dirty="0"/>
              <a:t>P</a:t>
            </a:r>
            <a:r>
              <a:rPr lang="en-US" b="1" dirty="0" smtClean="0"/>
              <a:t>unctuating Direct Quotations</a:t>
            </a:r>
          </a:p>
          <a:p>
            <a:pPr marL="0" indent="0">
              <a:lnSpc>
                <a:spcPct val="120000"/>
              </a:lnSpc>
              <a:buNone/>
            </a:pPr>
            <a:r>
              <a:rPr lang="en-US" dirty="0"/>
              <a:t>Follow these </a:t>
            </a:r>
            <a:r>
              <a:rPr lang="en-US" dirty="0" smtClean="0"/>
              <a:t>general rules </a:t>
            </a:r>
            <a:r>
              <a:rPr lang="en-US" dirty="0"/>
              <a:t>for punctuating direct quotations</a:t>
            </a:r>
            <a:r>
              <a:rPr lang="en-US" dirty="0" smtClean="0"/>
              <a:t>.</a:t>
            </a:r>
          </a:p>
          <a:p>
            <a:pPr marL="514350" indent="-514350">
              <a:lnSpc>
                <a:spcPct val="120000"/>
              </a:lnSpc>
              <a:buAutoNum type="arabicPeriod"/>
            </a:pPr>
            <a:r>
              <a:rPr lang="en-US" dirty="0" smtClean="0"/>
              <a:t>Put quotation marks around information that you copy word for word from a source. Do not use quotation marks with paraphrases, summaries, or indirect quotations.</a:t>
            </a:r>
          </a:p>
          <a:p>
            <a:pPr marL="514350" indent="-514350">
              <a:lnSpc>
                <a:spcPct val="120000"/>
              </a:lnSpc>
              <a:buAutoNum type="arabicPeriod"/>
            </a:pPr>
            <a:r>
              <a:rPr lang="en-US" dirty="0" smtClean="0"/>
              <a:t>Normally, place commas (and periods) before the first mark and also before the second mark in a pair of quotation marks.</a:t>
            </a:r>
          </a:p>
          <a:p>
            <a:pPr marL="514350" indent="-514350">
              <a:lnSpc>
                <a:spcPct val="120000"/>
              </a:lnSpc>
              <a:buAutoNum type="arabicPeriod"/>
            </a:pPr>
            <a:endParaRPr lang="en-US" dirty="0" smtClean="0"/>
          </a:p>
          <a:p>
            <a:pPr marL="514350" indent="-514350">
              <a:lnSpc>
                <a:spcPct val="120000"/>
              </a:lnSpc>
              <a:buAutoNum type="arabicPeriod"/>
            </a:pPr>
            <a:endParaRPr lang="en-US" dirty="0"/>
          </a:p>
          <a:p>
            <a:pPr marL="514350" indent="-514350">
              <a:lnSpc>
                <a:spcPct val="120000"/>
              </a:lnSpc>
              <a:buAutoNum type="arabicPeriod"/>
            </a:pPr>
            <a:endParaRPr lang="en-US" dirty="0" smtClean="0"/>
          </a:p>
          <a:p>
            <a:pPr marL="457200" lvl="1" indent="0">
              <a:lnSpc>
                <a:spcPct val="120000"/>
              </a:lnSpc>
              <a:buNone/>
            </a:pPr>
            <a:r>
              <a:rPr lang="en-US" sz="2700" dirty="0"/>
              <a:t>There are two important exceptions</a:t>
            </a:r>
            <a:r>
              <a:rPr lang="en-US" sz="2700" dirty="0" smtClean="0"/>
              <a:t>:</a:t>
            </a:r>
          </a:p>
          <a:p>
            <a:pPr lvl="1"/>
            <a:r>
              <a:rPr lang="en-US" sz="2700" dirty="0"/>
              <a:t>If you insert only a few quoted words into your own sentence, don't </a:t>
            </a:r>
            <a:r>
              <a:rPr lang="en-US" sz="2700" dirty="0" smtClean="0"/>
              <a:t>use commas.</a:t>
            </a:r>
          </a:p>
          <a:p>
            <a:pPr lvl="1"/>
            <a:r>
              <a:rPr lang="en-US" sz="2700" dirty="0" smtClean="0"/>
              <a:t>When you add an in-text citation after a quotation, put the period after the closing parenthesis mark.</a:t>
            </a:r>
          </a:p>
          <a:p>
            <a:pPr marL="0" indent="0">
              <a:lnSpc>
                <a:spcPct val="120000"/>
              </a:lnSpc>
              <a:buNone/>
            </a:pPr>
            <a:endParaRPr lang="en-US" dirty="0"/>
          </a:p>
        </p:txBody>
      </p:sp>
      <p:sp>
        <p:nvSpPr>
          <p:cNvPr id="7" name="TextBox 6"/>
          <p:cNvSpPr txBox="1"/>
          <p:nvPr/>
        </p:nvSpPr>
        <p:spPr>
          <a:xfrm>
            <a:off x="1815084" y="4026900"/>
            <a:ext cx="8561832" cy="769441"/>
          </a:xfrm>
          <a:prstGeom prst="rect">
            <a:avLst/>
          </a:prstGeom>
          <a:noFill/>
        </p:spPr>
        <p:txBody>
          <a:bodyPr wrap="square" rtlCol="0">
            <a:spAutoFit/>
          </a:bodyPr>
          <a:lstStyle/>
          <a:p>
            <a:pPr algn="ctr"/>
            <a:r>
              <a:rPr lang="en-US" sz="2200" dirty="0" smtClean="0">
                <a:solidFill>
                  <a:schemeClr val="tx1">
                    <a:lumMod val="50000"/>
                    <a:lumOff val="50000"/>
                  </a:schemeClr>
                </a:solidFill>
                <a:latin typeface="Bookman Old Style" panose="02050604050505020204" pitchFamily="18" charset="0"/>
              </a:rPr>
              <a:t>According to Sports Illustrate</a:t>
            </a:r>
            <a:r>
              <a:rPr lang="en-US" sz="2200" u="sng" dirty="0" smtClean="0">
                <a:solidFill>
                  <a:schemeClr val="tx1">
                    <a:lumMod val="50000"/>
                    <a:lumOff val="50000"/>
                  </a:schemeClr>
                </a:solidFill>
                <a:latin typeface="Bookman Old Style" panose="02050604050505020204" pitchFamily="18" charset="0"/>
              </a:rPr>
              <a:t>d, "</a:t>
            </a:r>
            <a:r>
              <a:rPr lang="en-US" sz="2200" dirty="0" smtClean="0">
                <a:solidFill>
                  <a:schemeClr val="tx1">
                    <a:lumMod val="50000"/>
                    <a:lumOff val="50000"/>
                  </a:schemeClr>
                </a:solidFill>
                <a:latin typeface="Bookman Old Style" panose="02050604050505020204" pitchFamily="18" charset="0"/>
              </a:rPr>
              <a:t>Eliminating drug use from Olympic sports would be no small challenge</a:t>
            </a:r>
            <a:r>
              <a:rPr lang="en-US" sz="2200" u="sng" dirty="0" smtClean="0">
                <a:solidFill>
                  <a:schemeClr val="tx1">
                    <a:lumMod val="50000"/>
                    <a:lumOff val="50000"/>
                  </a:schemeClr>
                </a:solidFill>
                <a:latin typeface="Bookman Old Style" panose="02050604050505020204" pitchFamily="18" charset="0"/>
              </a:rPr>
              <a:t>."</a:t>
            </a:r>
            <a:endParaRPr lang="en-US" sz="2200" u="sng"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492546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270059"/>
          </a:xfrm>
        </p:spPr>
        <p:txBody>
          <a:bodyPr>
            <a:normAutofit/>
          </a:bodyPr>
          <a:lstStyle/>
          <a:p>
            <a:pPr marL="514350" indent="-514350">
              <a:lnSpc>
                <a:spcPct val="120000"/>
              </a:lnSpc>
              <a:buFont typeface="+mj-lt"/>
              <a:buAutoNum type="arabicPeriod" startAt="3"/>
            </a:pPr>
            <a:r>
              <a:rPr lang="en-US" sz="2200" dirty="0" smtClean="0"/>
              <a:t>Capitalize the first word of the quotation as well as the first word of the sentence. Reporting verbs can be used either with or without the subordinator as. (As one writer says…)</a:t>
            </a:r>
          </a:p>
          <a:p>
            <a:pPr marL="514350" indent="-514350">
              <a:lnSpc>
                <a:spcPct val="120000"/>
              </a:lnSpc>
              <a:buFont typeface="+mj-lt"/>
              <a:buAutoNum type="arabicPeriod" startAt="3"/>
            </a:pPr>
            <a:endParaRPr lang="en-US" sz="2200" dirty="0" smtClean="0"/>
          </a:p>
          <a:p>
            <a:pPr marL="0" indent="0">
              <a:lnSpc>
                <a:spcPct val="120000"/>
              </a:lnSpc>
              <a:spcAft>
                <a:spcPts val="3000"/>
              </a:spcAft>
              <a:buNone/>
            </a:pPr>
            <a:endParaRPr lang="en-US" sz="2200" dirty="0" smtClean="0"/>
          </a:p>
          <a:p>
            <a:pPr marL="457200" indent="-457200">
              <a:lnSpc>
                <a:spcPct val="120000"/>
              </a:lnSpc>
              <a:buFont typeface="+mj-lt"/>
              <a:buAutoNum type="arabicPeriod" startAt="4"/>
            </a:pPr>
            <a:r>
              <a:rPr lang="en-US" sz="2200" dirty="0" smtClean="0"/>
              <a:t> If you break a quoted sentence into two parts, enclose both parts in quotation marks and separate the pal1S with commas. Capitalize only the first word of the sentence.</a:t>
            </a:r>
          </a:p>
        </p:txBody>
      </p:sp>
      <p:sp>
        <p:nvSpPr>
          <p:cNvPr id="6" name="TextBox 5"/>
          <p:cNvSpPr txBox="1"/>
          <p:nvPr/>
        </p:nvSpPr>
        <p:spPr>
          <a:xfrm>
            <a:off x="1237488" y="2776646"/>
            <a:ext cx="10116312" cy="1107996"/>
          </a:xfrm>
          <a:prstGeom prst="rect">
            <a:avLst/>
          </a:prstGeom>
          <a:noFill/>
        </p:spPr>
        <p:txBody>
          <a:bodyPr wrap="square" rtlCol="0">
            <a:spAutoFit/>
          </a:bodyPr>
          <a:lstStyle/>
          <a:p>
            <a:r>
              <a:rPr lang="en-US" sz="2200" u="sng" dirty="0" smtClean="0">
                <a:solidFill>
                  <a:schemeClr val="tx1">
                    <a:lumMod val="50000"/>
                    <a:lumOff val="50000"/>
                  </a:schemeClr>
                </a:solidFill>
                <a:latin typeface="Bookman Old Style" panose="02050604050505020204" pitchFamily="18" charset="0"/>
              </a:rPr>
              <a:t>D</a:t>
            </a:r>
            <a:r>
              <a:rPr lang="en-US" sz="2200" dirty="0" smtClean="0">
                <a:solidFill>
                  <a:schemeClr val="tx1">
                    <a:lumMod val="50000"/>
                    <a:lumOff val="50000"/>
                  </a:schemeClr>
                </a:solidFill>
                <a:latin typeface="Bookman Old Style" panose="02050604050505020204" pitchFamily="18" charset="0"/>
              </a:rPr>
              <a:t>r. Donald Catlin, director of a drug-testing lab eat UCLA, stated, "</a:t>
            </a:r>
            <a:r>
              <a:rPr lang="en-US" sz="2200" u="sng" dirty="0" smtClean="0">
                <a:solidFill>
                  <a:schemeClr val="tx1">
                    <a:lumMod val="50000"/>
                    <a:lumOff val="50000"/>
                  </a:schemeClr>
                </a:solidFill>
                <a:latin typeface="Bookman Old Style" panose="02050604050505020204" pitchFamily="18" charset="0"/>
              </a:rPr>
              <a:t>T</a:t>
            </a:r>
            <a:r>
              <a:rPr lang="en-US" sz="2200" dirty="0" smtClean="0">
                <a:solidFill>
                  <a:schemeClr val="tx1">
                    <a:lumMod val="50000"/>
                    <a:lumOff val="50000"/>
                  </a:schemeClr>
                </a:solidFill>
                <a:latin typeface="Bookman Old Style" panose="02050604050505020204" pitchFamily="18" charset="0"/>
              </a:rPr>
              <a:t>he sophisticated athlete who wants to take drugs has switched to things we can't test for" (qtd. in Bamberger and Yaeger 62).</a:t>
            </a:r>
            <a:endParaRPr lang="en-US" sz="2200" u="sng"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1237488" y="5102375"/>
            <a:ext cx="10116312" cy="1107996"/>
          </a:xfrm>
          <a:prstGeom prst="rect">
            <a:avLst/>
          </a:prstGeom>
          <a:noFill/>
        </p:spPr>
        <p:txBody>
          <a:bodyPr wrap="square" rtlCol="0">
            <a:spAutoFit/>
          </a:bodyPr>
          <a:lstStyle/>
          <a:p>
            <a:r>
              <a:rPr lang="en-US" sz="2200" dirty="0" smtClean="0">
                <a:solidFill>
                  <a:schemeClr val="tx1">
                    <a:lumMod val="50000"/>
                    <a:lumOff val="50000"/>
                  </a:schemeClr>
                </a:solidFill>
                <a:latin typeface="Bookman Old Style" panose="02050604050505020204" pitchFamily="18" charset="0"/>
              </a:rPr>
              <a:t>"</a:t>
            </a:r>
            <a:r>
              <a:rPr lang="en-US" sz="2200" u="sng" dirty="0" smtClean="0">
                <a:solidFill>
                  <a:schemeClr val="tx1">
                    <a:lumMod val="50000"/>
                    <a:lumOff val="50000"/>
                  </a:schemeClr>
                </a:solidFill>
                <a:latin typeface="Bookman Old Style" panose="02050604050505020204" pitchFamily="18" charset="0"/>
              </a:rPr>
              <a:t>T</a:t>
            </a:r>
            <a:r>
              <a:rPr lang="en-US" sz="2200" dirty="0" smtClean="0">
                <a:solidFill>
                  <a:schemeClr val="tx1">
                    <a:lumMod val="50000"/>
                    <a:lumOff val="50000"/>
                  </a:schemeClr>
                </a:solidFill>
                <a:latin typeface="Bookman Old Style" panose="02050604050505020204" pitchFamily="18" charset="0"/>
              </a:rPr>
              <a:t>he sophisticated athlete who wants to take drug</a:t>
            </a:r>
            <a:r>
              <a:rPr lang="en-US" sz="2200" u="sng" dirty="0" smtClean="0">
                <a:solidFill>
                  <a:schemeClr val="tx1">
                    <a:lumMod val="50000"/>
                    <a:lumOff val="50000"/>
                  </a:schemeClr>
                </a:solidFill>
                <a:latin typeface="Bookman Old Style" panose="02050604050505020204" pitchFamily="18" charset="0"/>
              </a:rPr>
              <a:t>s," s</a:t>
            </a:r>
            <a:r>
              <a:rPr lang="en-US" sz="2200" dirty="0" smtClean="0">
                <a:solidFill>
                  <a:schemeClr val="tx1">
                    <a:lumMod val="50000"/>
                    <a:lumOff val="50000"/>
                  </a:schemeClr>
                </a:solidFill>
                <a:latin typeface="Bookman Old Style" panose="02050604050505020204" pitchFamily="18" charset="0"/>
              </a:rPr>
              <a:t>tated Dr. Donald Catlin, director of a drug-testing lab at UCLA, </a:t>
            </a:r>
            <a:r>
              <a:rPr lang="en-US" sz="2200" u="sng" dirty="0" smtClean="0">
                <a:solidFill>
                  <a:schemeClr val="tx1">
                    <a:lumMod val="50000"/>
                    <a:lumOff val="50000"/>
                  </a:schemeClr>
                </a:solidFill>
                <a:latin typeface="Bookman Old Style" panose="02050604050505020204" pitchFamily="18" charset="0"/>
              </a:rPr>
              <a:t>"h</a:t>
            </a:r>
            <a:r>
              <a:rPr lang="en-US" sz="2200" dirty="0" smtClean="0">
                <a:solidFill>
                  <a:schemeClr val="tx1">
                    <a:lumMod val="50000"/>
                    <a:lumOff val="50000"/>
                  </a:schemeClr>
                </a:solidFill>
                <a:latin typeface="Bookman Old Style" panose="02050604050505020204" pitchFamily="18" charset="0"/>
              </a:rPr>
              <a:t>as switched to things we can't test for" (qtd. in Bamberger and Yaeger 62).</a:t>
            </a:r>
            <a:endParaRPr lang="en-US" sz="220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659097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498659"/>
          </a:xfrm>
        </p:spPr>
        <p:txBody>
          <a:bodyPr>
            <a:normAutofit fontScale="92500"/>
          </a:bodyPr>
          <a:lstStyle/>
          <a:p>
            <a:pPr marL="514350" indent="-514350">
              <a:lnSpc>
                <a:spcPct val="120000"/>
              </a:lnSpc>
              <a:buFont typeface="+mj-lt"/>
              <a:buAutoNum type="arabicPeriod" startAt="5"/>
            </a:pPr>
            <a:r>
              <a:rPr lang="en-US" dirty="0" smtClean="0"/>
              <a:t>If you omit words, use an ellipsis (three spaced periods).</a:t>
            </a:r>
          </a:p>
          <a:p>
            <a:pPr marL="514350" indent="-514350">
              <a:lnSpc>
                <a:spcPct val="120000"/>
              </a:lnSpc>
              <a:spcAft>
                <a:spcPts val="2400"/>
              </a:spcAft>
              <a:buFont typeface="+mj-lt"/>
              <a:buAutoNum type="arabicPeriod" startAt="5"/>
            </a:pPr>
            <a:r>
              <a:rPr lang="en-US" dirty="0" smtClean="0"/>
              <a:t>If you add words, put square brackets around the words you have added.</a:t>
            </a:r>
          </a:p>
          <a:p>
            <a:pPr marL="514350" indent="-514350">
              <a:lnSpc>
                <a:spcPct val="120000"/>
              </a:lnSpc>
              <a:buFont typeface="+mj-lt"/>
              <a:buAutoNum type="arabicPeriod" startAt="5"/>
            </a:pPr>
            <a:endParaRPr lang="en-US" dirty="0" smtClean="0"/>
          </a:p>
          <a:p>
            <a:pPr marL="514350" indent="-514350">
              <a:lnSpc>
                <a:spcPct val="120000"/>
              </a:lnSpc>
              <a:spcAft>
                <a:spcPts val="4200"/>
              </a:spcAft>
              <a:buFont typeface="+mj-lt"/>
              <a:buAutoNum type="arabicPeriod" startAt="5"/>
            </a:pPr>
            <a:r>
              <a:rPr lang="en-US" dirty="0" smtClean="0"/>
              <a:t>Use </a:t>
            </a:r>
            <a:r>
              <a:rPr lang="en-US" dirty="0"/>
              <a:t>single quotation marks to enclose a quotation within a quotation</a:t>
            </a:r>
            <a:r>
              <a:rPr lang="en-US" dirty="0" smtClean="0"/>
              <a:t>.</a:t>
            </a:r>
          </a:p>
          <a:p>
            <a:pPr marL="514350" indent="-514350">
              <a:lnSpc>
                <a:spcPct val="120000"/>
              </a:lnSpc>
              <a:buFont typeface="+mj-lt"/>
              <a:buAutoNum type="arabicPeriod" startAt="5"/>
            </a:pPr>
            <a:endParaRPr lang="en-US" dirty="0" smtClean="0"/>
          </a:p>
          <a:p>
            <a:pPr marL="514350" indent="-514350">
              <a:lnSpc>
                <a:spcPct val="120000"/>
              </a:lnSpc>
              <a:buFont typeface="+mj-lt"/>
              <a:buAutoNum type="arabicPeriod" startAt="5"/>
            </a:pPr>
            <a:r>
              <a:rPr lang="en-US" dirty="0" smtClean="0"/>
              <a:t>If your quotation is four lines or longer, do not use quotation marks. Introduce this type of quotation with a colon and indent it one inch from the left-hand margin.</a:t>
            </a:r>
            <a:endParaRPr lang="en-US" dirty="0"/>
          </a:p>
        </p:txBody>
      </p:sp>
      <p:sp>
        <p:nvSpPr>
          <p:cNvPr id="7" name="TextBox 6"/>
          <p:cNvSpPr txBox="1"/>
          <p:nvPr/>
        </p:nvSpPr>
        <p:spPr>
          <a:xfrm>
            <a:off x="1859280" y="2545572"/>
            <a:ext cx="8948928" cy="769441"/>
          </a:xfrm>
          <a:prstGeom prst="rect">
            <a:avLst/>
          </a:prstGeom>
          <a:noFill/>
        </p:spPr>
        <p:txBody>
          <a:bodyPr wrap="square" rtlCol="0">
            <a:spAutoFit/>
          </a:bodyPr>
          <a:lstStyle/>
          <a:p>
            <a:r>
              <a:rPr lang="en-US" sz="2200" dirty="0" smtClean="0">
                <a:solidFill>
                  <a:schemeClr val="tx1">
                    <a:lumMod val="50000"/>
                    <a:lumOff val="50000"/>
                  </a:schemeClr>
                </a:solidFill>
                <a:latin typeface="Bookman Old Style" panose="02050604050505020204" pitchFamily="18" charset="0"/>
              </a:rPr>
              <a:t>One athlete declared, "The testers know that the </a:t>
            </a:r>
            <a:r>
              <a:rPr lang="en-US" sz="2200" u="sng" dirty="0" smtClean="0">
                <a:solidFill>
                  <a:schemeClr val="tx1">
                    <a:lumMod val="50000"/>
                    <a:lumOff val="50000"/>
                  </a:schemeClr>
                </a:solidFill>
                <a:latin typeface="Bookman Old Style" panose="02050604050505020204" pitchFamily="18" charset="0"/>
              </a:rPr>
              <a:t>[drug]</a:t>
            </a:r>
            <a:r>
              <a:rPr lang="en-US" sz="2200" dirty="0" smtClean="0">
                <a:solidFill>
                  <a:schemeClr val="tx1">
                    <a:lumMod val="50000"/>
                    <a:lumOff val="50000"/>
                  </a:schemeClr>
                </a:solidFill>
                <a:latin typeface="Bookman Old Style" panose="02050604050505020204" pitchFamily="18" charset="0"/>
              </a:rPr>
              <a:t> gurus are smarter than they are" (qtd. in Bamberger and Yaeger 62).</a:t>
            </a:r>
            <a:endParaRPr lang="en-US" sz="2200" u="sng" dirty="0">
              <a:solidFill>
                <a:schemeClr val="tx1">
                  <a:lumMod val="50000"/>
                  <a:lumOff val="50000"/>
                </a:schemeClr>
              </a:solidFill>
              <a:latin typeface="Bookman Old Style" panose="02050604050505020204" pitchFamily="18" charset="0"/>
            </a:endParaRPr>
          </a:p>
        </p:txBody>
      </p:sp>
      <p:sp>
        <p:nvSpPr>
          <p:cNvPr id="6" name="TextBox 5"/>
          <p:cNvSpPr txBox="1"/>
          <p:nvPr/>
        </p:nvSpPr>
        <p:spPr>
          <a:xfrm>
            <a:off x="1859280" y="3996353"/>
            <a:ext cx="8948928" cy="1107996"/>
          </a:xfrm>
          <a:prstGeom prst="rect">
            <a:avLst/>
          </a:prstGeom>
          <a:noFill/>
        </p:spPr>
        <p:txBody>
          <a:bodyPr wrap="square" rtlCol="0">
            <a:spAutoFit/>
          </a:bodyPr>
          <a:lstStyle/>
          <a:p>
            <a:r>
              <a:rPr lang="en-US" sz="2200" dirty="0" smtClean="0">
                <a:solidFill>
                  <a:schemeClr val="tx1">
                    <a:lumMod val="50000"/>
                    <a:lumOff val="50000"/>
                  </a:schemeClr>
                </a:solidFill>
                <a:latin typeface="Bookman Old Style" panose="02050604050505020204" pitchFamily="18" charset="0"/>
              </a:rPr>
              <a:t>A young athlete openly admitted, "My ethical inner voice tells me, </a:t>
            </a:r>
            <a:r>
              <a:rPr lang="en-US" sz="2200" u="sng" dirty="0" smtClean="0">
                <a:solidFill>
                  <a:schemeClr val="tx1">
                    <a:lumMod val="50000"/>
                    <a:lumOff val="50000"/>
                  </a:schemeClr>
                </a:solidFill>
                <a:latin typeface="Bookman Old Style" panose="02050604050505020204" pitchFamily="18" charset="0"/>
              </a:rPr>
              <a:t>'D</a:t>
            </a:r>
            <a:r>
              <a:rPr lang="en-US" sz="2200" dirty="0" smtClean="0">
                <a:solidFill>
                  <a:schemeClr val="tx1">
                    <a:lumMod val="50000"/>
                    <a:lumOff val="50000"/>
                  </a:schemeClr>
                </a:solidFill>
                <a:latin typeface="Bookman Old Style" panose="02050604050505020204" pitchFamily="18" charset="0"/>
              </a:rPr>
              <a:t>on't use drug</a:t>
            </a:r>
            <a:r>
              <a:rPr lang="en-US" sz="2200" u="sng" dirty="0" smtClean="0">
                <a:solidFill>
                  <a:schemeClr val="tx1">
                    <a:lumMod val="50000"/>
                    <a:lumOff val="50000"/>
                  </a:schemeClr>
                </a:solidFill>
                <a:latin typeface="Bookman Old Style" panose="02050604050505020204" pitchFamily="18" charset="0"/>
              </a:rPr>
              <a:t>s,'</a:t>
            </a:r>
            <a:r>
              <a:rPr lang="en-US" sz="2200" dirty="0" smtClean="0">
                <a:solidFill>
                  <a:schemeClr val="tx1">
                    <a:lumMod val="50000"/>
                    <a:lumOff val="50000"/>
                  </a:schemeClr>
                </a:solidFill>
                <a:latin typeface="Bookman Old Style" panose="02050604050505020204" pitchFamily="18" charset="0"/>
              </a:rPr>
              <a:t> but my competitive inner voice says,</a:t>
            </a:r>
            <a:r>
              <a:rPr lang="en-US" sz="2200" u="sng" dirty="0" smtClean="0">
                <a:solidFill>
                  <a:schemeClr val="tx1">
                    <a:lumMod val="50000"/>
                    <a:lumOff val="50000"/>
                  </a:schemeClr>
                </a:solidFill>
                <a:latin typeface="Bookman Old Style" panose="02050604050505020204" pitchFamily="18" charset="0"/>
              </a:rPr>
              <a:t> 'Y</a:t>
            </a:r>
            <a:r>
              <a:rPr lang="en-US" sz="2200" dirty="0" smtClean="0">
                <a:solidFill>
                  <a:schemeClr val="tx1">
                    <a:lumMod val="50000"/>
                    <a:lumOff val="50000"/>
                  </a:schemeClr>
                </a:solidFill>
                <a:latin typeface="Bookman Old Style" panose="02050604050505020204" pitchFamily="18" charset="0"/>
              </a:rPr>
              <a:t>ou can't win if you don</a:t>
            </a:r>
            <a:r>
              <a:rPr lang="en-US" sz="2200" u="sng" dirty="0" smtClean="0">
                <a:solidFill>
                  <a:schemeClr val="tx1">
                    <a:lumMod val="50000"/>
                    <a:lumOff val="50000"/>
                  </a:schemeClr>
                </a:solidFill>
                <a:latin typeface="Bookman Old Style" panose="02050604050505020204" pitchFamily="18" charset="0"/>
              </a:rPr>
              <a:t>'t</a:t>
            </a:r>
            <a:r>
              <a:rPr lang="en-US" sz="2200" dirty="0" smtClean="0">
                <a:solidFill>
                  <a:schemeClr val="tx1">
                    <a:lumMod val="50000"/>
                    <a:lumOff val="50000"/>
                  </a:schemeClr>
                </a:solidFill>
                <a:latin typeface="Bookman Old Style" panose="02050604050505020204" pitchFamily="18" charset="0"/>
              </a:rPr>
              <a:t>'" (Jones).</a:t>
            </a:r>
            <a:endParaRPr lang="en-US" sz="2200" u="sng"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437278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p:txBody>
          <a:bodyPr/>
          <a:lstStyle/>
          <a:p>
            <a:pPr>
              <a:lnSpc>
                <a:spcPct val="120000"/>
              </a:lnSpc>
            </a:pPr>
            <a:r>
              <a:rPr lang="en-US" dirty="0" smtClean="0"/>
              <a:t>A paragraph is a group of related sentences that discuss one (and usually only one) main idea. A paragraph can be as short as one sentence or as long as ten sentences. The number of sentences is unimportant; however, the paragraph should be long enough to develop the main idea clearly.</a:t>
            </a:r>
          </a:p>
          <a:p>
            <a:pPr>
              <a:lnSpc>
                <a:spcPct val="120000"/>
              </a:lnSpc>
            </a:pPr>
            <a:r>
              <a:rPr lang="en-US" dirty="0" smtClean="0"/>
              <a:t>We mark a paragraph by indenting the first word about a half inch (five spaces on a typewriter or computer) from the left margin.</a:t>
            </a:r>
            <a:endParaRPr lang="en-US" dirty="0"/>
          </a:p>
        </p:txBody>
      </p:sp>
    </p:spTree>
    <p:extLst>
      <p:ext uri="{BB962C8B-B14F-4D97-AF65-F5344CB8AC3E}">
        <p14:creationId xmlns:p14="http://schemas.microsoft.com/office/powerpoint/2010/main" val="1669468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270059"/>
          </a:xfrm>
        </p:spPr>
        <p:txBody>
          <a:bodyPr>
            <a:normAutofit fontScale="92500" lnSpcReduction="20000"/>
          </a:bodyPr>
          <a:lstStyle/>
          <a:p>
            <a:pPr marL="0" indent="0">
              <a:spcAft>
                <a:spcPts val="600"/>
              </a:spcAft>
              <a:buNone/>
            </a:pPr>
            <a:r>
              <a:rPr lang="en-US" b="1" dirty="0"/>
              <a:t>I</a:t>
            </a:r>
            <a:r>
              <a:rPr lang="en-US" b="1" dirty="0" smtClean="0"/>
              <a:t>ndirect </a:t>
            </a:r>
            <a:r>
              <a:rPr lang="en-US" b="1" dirty="0"/>
              <a:t>Q</a:t>
            </a:r>
            <a:r>
              <a:rPr lang="en-US" b="1" dirty="0" smtClean="0"/>
              <a:t>uotations</a:t>
            </a:r>
          </a:p>
          <a:p>
            <a:pPr marL="0" indent="0">
              <a:lnSpc>
                <a:spcPct val="110000"/>
              </a:lnSpc>
              <a:buNone/>
            </a:pPr>
            <a:r>
              <a:rPr lang="en-US" dirty="0" smtClean="0"/>
              <a:t>In indirect quotations, the speaker's or writer's words are reported indirectly, without quotation marks. The word that is often added for clarity. The tense of verbs in indirect quotations is affected by the tense of the reporting verb.</a:t>
            </a:r>
          </a:p>
          <a:p>
            <a:pPr marL="0" indent="0">
              <a:spcBef>
                <a:spcPts val="1800"/>
              </a:spcBef>
              <a:spcAft>
                <a:spcPts val="600"/>
              </a:spcAft>
              <a:buNone/>
            </a:pPr>
            <a:r>
              <a:rPr lang="en-US" b="1" dirty="0" smtClean="0"/>
              <a:t>Changing Direct Quotations to lndirect Quotations</a:t>
            </a:r>
          </a:p>
          <a:p>
            <a:pPr marL="0" indent="0">
              <a:lnSpc>
                <a:spcPct val="110000"/>
              </a:lnSpc>
              <a:buNone/>
            </a:pPr>
            <a:r>
              <a:rPr lang="en-US" dirty="0" smtClean="0"/>
              <a:t>To change a direct quotation to an indirect quotation:</a:t>
            </a:r>
          </a:p>
          <a:p>
            <a:pPr marL="514350" indent="-514350">
              <a:lnSpc>
                <a:spcPct val="110000"/>
              </a:lnSpc>
              <a:buFont typeface="+mj-lt"/>
              <a:buAutoNum type="arabicPeriod"/>
            </a:pPr>
            <a:r>
              <a:rPr lang="en-US" dirty="0" smtClean="0"/>
              <a:t>Omit the quotation marks.</a:t>
            </a:r>
          </a:p>
          <a:p>
            <a:pPr marL="514350" indent="-514350">
              <a:lnSpc>
                <a:spcPct val="110000"/>
              </a:lnSpc>
              <a:buFont typeface="+mj-lt"/>
              <a:buAutoNum type="arabicPeriod"/>
            </a:pPr>
            <a:r>
              <a:rPr lang="en-US" dirty="0" smtClean="0"/>
              <a:t>Add the subordinator that.</a:t>
            </a:r>
          </a:p>
          <a:p>
            <a:pPr marL="514350" indent="-514350">
              <a:lnSpc>
                <a:spcPct val="110000"/>
              </a:lnSpc>
              <a:buFont typeface="+mj-lt"/>
              <a:buAutoNum type="arabicPeriod"/>
            </a:pPr>
            <a:r>
              <a:rPr lang="en-US" dirty="0" smtClean="0"/>
              <a:t>Change the verb tense if necessary.</a:t>
            </a:r>
          </a:p>
          <a:p>
            <a:pPr marL="514350" indent="-514350">
              <a:lnSpc>
                <a:spcPct val="110000"/>
              </a:lnSpc>
              <a:buFont typeface="+mj-lt"/>
              <a:buAutoNum type="arabicPeriod"/>
            </a:pPr>
            <a:r>
              <a:rPr lang="en-US" dirty="0" smtClean="0"/>
              <a:t>Change pronouns (and time expressions if necessary) to keep the sense of the original.</a:t>
            </a:r>
          </a:p>
          <a:p>
            <a:endParaRPr lang="en-US" dirty="0"/>
          </a:p>
        </p:txBody>
      </p:sp>
    </p:spTree>
    <p:extLst>
      <p:ext uri="{BB962C8B-B14F-4D97-AF65-F5344CB8AC3E}">
        <p14:creationId xmlns:p14="http://schemas.microsoft.com/office/powerpoint/2010/main" val="337444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Quotations</a:t>
            </a:r>
            <a:endParaRPr lang="en-US" dirty="0"/>
          </a:p>
        </p:txBody>
      </p:sp>
      <p:sp>
        <p:nvSpPr>
          <p:cNvPr id="5" name="Text Placeholder 4"/>
          <p:cNvSpPr>
            <a:spLocks noGrp="1"/>
          </p:cNvSpPr>
          <p:nvPr>
            <p:ph type="body" sz="quarter" idx="13"/>
          </p:nvPr>
        </p:nvSpPr>
        <p:spPr>
          <a:xfrm>
            <a:off x="838200" y="1249613"/>
            <a:ext cx="10515600" cy="5270059"/>
          </a:xfrm>
        </p:spPr>
        <p:txBody>
          <a:bodyPr>
            <a:normAutofit/>
          </a:bodyPr>
          <a:lstStyle/>
          <a:p>
            <a:pPr marL="0" indent="0">
              <a:lnSpc>
                <a:spcPct val="120000"/>
              </a:lnSpc>
              <a:buNone/>
            </a:pPr>
            <a:r>
              <a:rPr lang="en-US" sz="2400" dirty="0" smtClean="0"/>
              <a:t>There are three </a:t>
            </a:r>
            <a:r>
              <a:rPr lang="en-US" sz="2400" b="1" dirty="0" smtClean="0"/>
              <a:t>exceptions:</a:t>
            </a:r>
          </a:p>
          <a:p>
            <a:r>
              <a:rPr lang="en-US" sz="2400" dirty="0" smtClean="0"/>
              <a:t>When </a:t>
            </a:r>
            <a:r>
              <a:rPr lang="en-US" sz="2400"/>
              <a:t>the </a:t>
            </a:r>
            <a:r>
              <a:rPr lang="en-US" sz="2400" smtClean="0"/>
              <a:t>reporting </a:t>
            </a:r>
            <a:r>
              <a:rPr lang="en-US" sz="2400" dirty="0"/>
              <a:t>verb is simple present, present perfect, or future, </a:t>
            </a:r>
            <a:r>
              <a:rPr lang="en-US" sz="2400" dirty="0" smtClean="0"/>
              <a:t>the verb </a:t>
            </a:r>
            <a:r>
              <a:rPr lang="en-US" sz="2400" dirty="0"/>
              <a:t>tense in the quotation does not change</a:t>
            </a:r>
            <a:r>
              <a:rPr lang="en-US" sz="2400" dirty="0" smtClean="0"/>
              <a:t>.</a:t>
            </a:r>
          </a:p>
          <a:p>
            <a:endParaRPr lang="en-US" sz="2400" dirty="0" smtClean="0"/>
          </a:p>
          <a:p>
            <a:endParaRPr lang="en-US" sz="2400" dirty="0" smtClean="0"/>
          </a:p>
          <a:p>
            <a:r>
              <a:rPr lang="en-US" sz="2400" dirty="0" smtClean="0"/>
              <a:t>When </a:t>
            </a:r>
            <a:r>
              <a:rPr lang="en-US" sz="2400" dirty="0"/>
              <a:t>the reporting phrase is </a:t>
            </a:r>
            <a:r>
              <a:rPr lang="en-US" sz="2400" i="1" dirty="0"/>
              <a:t>according to, </a:t>
            </a:r>
            <a:r>
              <a:rPr lang="en-US" sz="2400" dirty="0"/>
              <a:t>the verb tense does not change</a:t>
            </a:r>
            <a:r>
              <a:rPr lang="en-US" sz="2400" dirty="0" smtClean="0"/>
              <a:t>.</a:t>
            </a:r>
          </a:p>
          <a:p>
            <a:endParaRPr lang="en-US" sz="2400" dirty="0"/>
          </a:p>
          <a:p>
            <a:endParaRPr lang="en-US" sz="2400" dirty="0" smtClean="0"/>
          </a:p>
          <a:p>
            <a:r>
              <a:rPr lang="en-US" sz="2400" dirty="0" smtClean="0"/>
              <a:t>When </a:t>
            </a:r>
            <a:r>
              <a:rPr lang="en-US" sz="2400" dirty="0"/>
              <a:t>the quoted information is a fact or </a:t>
            </a:r>
            <a:r>
              <a:rPr lang="en-US" sz="2400" dirty="0" smtClean="0"/>
              <a:t>a </a:t>
            </a:r>
            <a:r>
              <a:rPr lang="en-US" sz="2400" dirty="0"/>
              <a:t>general truth, the verb tense </a:t>
            </a:r>
            <a:r>
              <a:rPr lang="en-US" sz="2400" dirty="0" smtClean="0"/>
              <a:t>in the </a:t>
            </a:r>
            <a:r>
              <a:rPr lang="en-US" sz="2400" dirty="0"/>
              <a:t>quotation does not change.</a:t>
            </a:r>
          </a:p>
        </p:txBody>
      </p:sp>
      <p:sp>
        <p:nvSpPr>
          <p:cNvPr id="6" name="TextBox 5"/>
          <p:cNvSpPr txBox="1"/>
          <p:nvPr/>
        </p:nvSpPr>
        <p:spPr>
          <a:xfrm>
            <a:off x="1237488" y="2666918"/>
            <a:ext cx="10116312" cy="707886"/>
          </a:xfrm>
          <a:prstGeom prst="rect">
            <a:avLst/>
          </a:prstGeom>
          <a:noFill/>
        </p:spPr>
        <p:txBody>
          <a:bodyPr wrap="square" rtlCol="0">
            <a:spAutoFit/>
          </a:bodyPr>
          <a:lstStyle/>
          <a:p>
            <a:r>
              <a:rPr lang="en-US" sz="2000" dirty="0" smtClean="0">
                <a:solidFill>
                  <a:schemeClr val="tx1">
                    <a:lumMod val="50000"/>
                    <a:lumOff val="50000"/>
                  </a:schemeClr>
                </a:solidFill>
                <a:latin typeface="Bookman Old Style" panose="02050604050505020204" pitchFamily="18" charset="0"/>
              </a:rPr>
              <a:t>He says, "</a:t>
            </a:r>
            <a:r>
              <a:rPr lang="en-US" sz="2000" b="1" dirty="0" smtClean="0">
                <a:solidFill>
                  <a:schemeClr val="tx1">
                    <a:lumMod val="50000"/>
                    <a:lumOff val="50000"/>
                  </a:schemeClr>
                </a:solidFill>
                <a:latin typeface="Bookman Old Style" panose="02050604050505020204" pitchFamily="18" charset="0"/>
              </a:rPr>
              <a:t>I can finish </a:t>
            </a:r>
            <a:r>
              <a:rPr lang="en-US" sz="2000" dirty="0" smtClean="0">
                <a:solidFill>
                  <a:schemeClr val="tx1">
                    <a:lumMod val="50000"/>
                    <a:lumOff val="50000"/>
                  </a:schemeClr>
                </a:solidFill>
                <a:latin typeface="Bookman Old Style" panose="02050604050505020204" pitchFamily="18" charset="0"/>
              </a:rPr>
              <a:t>it today."</a:t>
            </a:r>
          </a:p>
          <a:p>
            <a:r>
              <a:rPr lang="en-US" sz="2000" dirty="0" smtClean="0">
                <a:solidFill>
                  <a:schemeClr val="tx1">
                    <a:lumMod val="50000"/>
                    <a:lumOff val="50000"/>
                  </a:schemeClr>
                </a:solidFill>
                <a:latin typeface="Bookman Old Style" panose="02050604050505020204" pitchFamily="18" charset="0"/>
              </a:rPr>
              <a:t>He says that he </a:t>
            </a:r>
            <a:r>
              <a:rPr lang="en-US" sz="2000" b="1" dirty="0" smtClean="0">
                <a:solidFill>
                  <a:schemeClr val="tx1">
                    <a:lumMod val="50000"/>
                    <a:lumOff val="50000"/>
                  </a:schemeClr>
                </a:solidFill>
                <a:latin typeface="Bookman Old Style" panose="02050604050505020204" pitchFamily="18" charset="0"/>
              </a:rPr>
              <a:t>can finish </a:t>
            </a:r>
            <a:r>
              <a:rPr lang="en-US" sz="2000" dirty="0" smtClean="0">
                <a:solidFill>
                  <a:schemeClr val="tx1">
                    <a:lumMod val="50000"/>
                    <a:lumOff val="50000"/>
                  </a:schemeClr>
                </a:solidFill>
                <a:latin typeface="Bookman Old Style" panose="02050604050505020204" pitchFamily="18" charset="0"/>
              </a:rPr>
              <a:t>it today.</a:t>
            </a:r>
            <a:endParaRPr lang="en-US" sz="200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1237488" y="4084223"/>
            <a:ext cx="10116312" cy="707886"/>
          </a:xfrm>
          <a:prstGeom prst="rect">
            <a:avLst/>
          </a:prstGeom>
          <a:noFill/>
        </p:spPr>
        <p:txBody>
          <a:bodyPr wrap="square" rtlCol="0">
            <a:spAutoFit/>
          </a:bodyPr>
          <a:lstStyle/>
          <a:p>
            <a:r>
              <a:rPr lang="en-US" sz="2000" dirty="0" smtClean="0">
                <a:solidFill>
                  <a:schemeClr val="tx1">
                    <a:lumMod val="50000"/>
                    <a:lumOff val="50000"/>
                  </a:schemeClr>
                </a:solidFill>
                <a:latin typeface="Bookman Old Style" panose="02050604050505020204" pitchFamily="18" charset="0"/>
              </a:rPr>
              <a:t>The lawyer said, "My client </a:t>
            </a:r>
            <a:r>
              <a:rPr lang="en-US" sz="2000" b="1" dirty="0" smtClean="0">
                <a:solidFill>
                  <a:schemeClr val="tx1">
                    <a:lumMod val="50000"/>
                    <a:lumOff val="50000"/>
                  </a:schemeClr>
                </a:solidFill>
                <a:latin typeface="Bookman Old Style" panose="02050604050505020204" pitchFamily="18" charset="0"/>
              </a:rPr>
              <a:t>is</a:t>
            </a:r>
            <a:r>
              <a:rPr lang="en-US" sz="2000" dirty="0" smtClean="0">
                <a:solidFill>
                  <a:schemeClr val="tx1">
                    <a:lumMod val="50000"/>
                    <a:lumOff val="50000"/>
                  </a:schemeClr>
                </a:solidFill>
                <a:latin typeface="Bookman Old Style" panose="02050604050505020204" pitchFamily="18" charset="0"/>
              </a:rPr>
              <a:t> innocent."</a:t>
            </a:r>
          </a:p>
          <a:p>
            <a:r>
              <a:rPr lang="en-US" sz="2000" dirty="0" smtClean="0">
                <a:solidFill>
                  <a:schemeClr val="tx1">
                    <a:lumMod val="50000"/>
                    <a:lumOff val="50000"/>
                  </a:schemeClr>
                </a:solidFill>
                <a:latin typeface="Bookman Old Style" panose="02050604050505020204" pitchFamily="18" charset="0"/>
              </a:rPr>
              <a:t>According to the lawyer, his client is innocent.</a:t>
            </a:r>
            <a:endParaRPr lang="en-US" sz="2000"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1237488" y="5790353"/>
            <a:ext cx="10116312" cy="707886"/>
          </a:xfrm>
          <a:prstGeom prst="rect">
            <a:avLst/>
          </a:prstGeom>
          <a:noFill/>
        </p:spPr>
        <p:txBody>
          <a:bodyPr wrap="square" rtlCol="0">
            <a:spAutoFit/>
          </a:bodyPr>
          <a:lstStyle/>
          <a:p>
            <a:r>
              <a:rPr lang="en-US" sz="2000" dirty="0" smtClean="0">
                <a:solidFill>
                  <a:schemeClr val="tx1">
                    <a:lumMod val="50000"/>
                    <a:lumOff val="50000"/>
                  </a:schemeClr>
                </a:solidFill>
                <a:latin typeface="Bookman Old Style" panose="02050604050505020204" pitchFamily="18" charset="0"/>
              </a:rPr>
              <a:t>He said, "Water </a:t>
            </a:r>
            <a:r>
              <a:rPr lang="en-US" sz="2000" b="1" dirty="0" smtClean="0">
                <a:solidFill>
                  <a:schemeClr val="tx1">
                    <a:lumMod val="50000"/>
                    <a:lumOff val="50000"/>
                  </a:schemeClr>
                </a:solidFill>
                <a:latin typeface="Bookman Old Style" panose="02050604050505020204" pitchFamily="18" charset="0"/>
              </a:rPr>
              <a:t>boils</a:t>
            </a:r>
            <a:r>
              <a:rPr lang="en-US" sz="2000" dirty="0" smtClean="0">
                <a:solidFill>
                  <a:schemeClr val="tx1">
                    <a:lumMod val="50000"/>
                    <a:lumOff val="50000"/>
                  </a:schemeClr>
                </a:solidFill>
                <a:latin typeface="Bookman Old Style" panose="02050604050505020204" pitchFamily="18" charset="0"/>
              </a:rPr>
              <a:t> at a lower temperature in the mountains."</a:t>
            </a:r>
          </a:p>
          <a:p>
            <a:r>
              <a:rPr lang="en-US" sz="2000" dirty="0" smtClean="0">
                <a:solidFill>
                  <a:schemeClr val="tx1">
                    <a:lumMod val="50000"/>
                    <a:lumOff val="50000"/>
                  </a:schemeClr>
                </a:solidFill>
                <a:latin typeface="Bookman Old Style" panose="02050604050505020204" pitchFamily="18" charset="0"/>
              </a:rPr>
              <a:t>He said that water </a:t>
            </a:r>
            <a:r>
              <a:rPr lang="en-US" sz="2000" b="1" dirty="0" smtClean="0">
                <a:solidFill>
                  <a:schemeClr val="tx1">
                    <a:lumMod val="50000"/>
                    <a:lumOff val="50000"/>
                  </a:schemeClr>
                </a:solidFill>
                <a:latin typeface="Bookman Old Style" panose="02050604050505020204" pitchFamily="18" charset="0"/>
              </a:rPr>
              <a:t>boils</a:t>
            </a:r>
            <a:r>
              <a:rPr lang="en-US" sz="2000" dirty="0" smtClean="0">
                <a:solidFill>
                  <a:schemeClr val="tx1">
                    <a:lumMod val="50000"/>
                    <a:lumOff val="50000"/>
                  </a:schemeClr>
                </a:solidFill>
                <a:latin typeface="Bookman Old Style" panose="02050604050505020204" pitchFamily="18" charset="0"/>
              </a:rPr>
              <a:t> at a lower temperature in the mountains.</a:t>
            </a:r>
          </a:p>
        </p:txBody>
      </p:sp>
    </p:spTree>
    <p:extLst>
      <p:ext uri="{BB962C8B-B14F-4D97-AF65-F5344CB8AC3E}">
        <p14:creationId xmlns:p14="http://schemas.microsoft.com/office/powerpoint/2010/main" val="1202173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608387"/>
          </a:xfrm>
        </p:spPr>
        <p:txBody>
          <a:bodyPr>
            <a:normAutofit/>
          </a:bodyPr>
          <a:lstStyle/>
          <a:p>
            <a:pPr marL="0" indent="0">
              <a:spcAft>
                <a:spcPts val="1800"/>
              </a:spcAft>
              <a:buNone/>
            </a:pPr>
            <a:r>
              <a:rPr lang="en-US" dirty="0"/>
              <a:t>These are the important points covered in this chapter:</a:t>
            </a:r>
          </a:p>
          <a:p>
            <a:pPr marL="914400" lvl="1" indent="-457200">
              <a:buFont typeface="+mj-lt"/>
              <a:buAutoNum type="arabicPeriod"/>
            </a:pPr>
            <a:r>
              <a:rPr lang="en-US" dirty="0" smtClean="0"/>
              <a:t>In academic writing, you are expected to use information from outside sources to support your ideas. Keep in mind that the U.S. system of education values students' original thinking and writing. Use outside sources to support your own ideas. Don't write a paper that contains only the ideas of others.</a:t>
            </a:r>
          </a:p>
          <a:p>
            <a:pPr marL="914400" lvl="1" indent="-457200">
              <a:buFont typeface="+mj-lt"/>
              <a:buAutoNum type="arabicPeriod"/>
            </a:pPr>
            <a:r>
              <a:rPr lang="en-US" dirty="0"/>
              <a:t>Search for specific supporting details in the library or on the Internet</a:t>
            </a:r>
            <a:r>
              <a:rPr lang="en-US" dirty="0" smtClean="0"/>
              <a:t>.</a:t>
            </a:r>
          </a:p>
          <a:p>
            <a:pPr lvl="2"/>
            <a:r>
              <a:rPr lang="en-US" dirty="0" smtClean="0"/>
              <a:t>Direct quotations: Repeat the writer's or speaker's exact words, and place them inside quotation marks.</a:t>
            </a:r>
          </a:p>
          <a:p>
            <a:pPr lvl="2"/>
            <a:r>
              <a:rPr lang="en-US" dirty="0" smtClean="0"/>
              <a:t>Indirect quotations: Report the author's words, making changes in pronouns and verb tenses as necessary. Do not use quotation marks.</a:t>
            </a:r>
          </a:p>
          <a:p>
            <a:pPr lvl="2"/>
            <a:r>
              <a:rPr lang="en-US" dirty="0" smtClean="0"/>
              <a:t>Use appropriate statistics to support your points.</a:t>
            </a:r>
          </a:p>
          <a:p>
            <a:pPr marL="914400" lvl="1" indent="-457200">
              <a:buFont typeface="+mj-lt"/>
              <a:buAutoNum type="arabicPeriod"/>
            </a:pPr>
            <a:r>
              <a:rPr lang="en-US" dirty="0" smtClean="0"/>
              <a:t>Don't just drop a quotation or a statistic into your paper. Make the connection between the borrowed information and your idea clear.</a:t>
            </a:r>
          </a:p>
          <a:p>
            <a:pPr marL="914400" lvl="1" indent="-457200">
              <a:buFont typeface="+mj-lt"/>
              <a:buAutoNum type="arabicPeriod"/>
            </a:pPr>
            <a:r>
              <a:rPr lang="en-US" dirty="0"/>
              <a:t>Cite your sources to avoid plagiarizing</a:t>
            </a:r>
            <a:r>
              <a:rPr lang="en-US" dirty="0" smtClean="0"/>
              <a:t>.</a:t>
            </a:r>
          </a:p>
        </p:txBody>
      </p:sp>
    </p:spTree>
    <p:extLst>
      <p:ext uri="{BB962C8B-B14F-4D97-AF65-F5344CB8AC3E}">
        <p14:creationId xmlns:p14="http://schemas.microsoft.com/office/powerpoint/2010/main" val="14422602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r-FR" dirty="0"/>
              <a:t>PART </a:t>
            </a:r>
            <a:r>
              <a:rPr lang="fr-FR" dirty="0" smtClean="0"/>
              <a:t>II</a:t>
            </a:r>
            <a:endParaRPr lang="en-US" dirty="0"/>
          </a:p>
        </p:txBody>
      </p:sp>
      <p:sp>
        <p:nvSpPr>
          <p:cNvPr id="5" name="Subtitle 4"/>
          <p:cNvSpPr>
            <a:spLocks noGrp="1"/>
          </p:cNvSpPr>
          <p:nvPr>
            <p:ph type="subTitle" idx="1"/>
          </p:nvPr>
        </p:nvSpPr>
        <p:spPr/>
        <p:txBody>
          <a:bodyPr/>
          <a:lstStyle/>
          <a:p>
            <a:r>
              <a:rPr lang="fr-FR" dirty="0" smtClean="0"/>
              <a:t>Writing an Essay</a:t>
            </a:r>
            <a:endParaRPr lang="en-US" dirty="0"/>
          </a:p>
        </p:txBody>
      </p:sp>
    </p:spTree>
    <p:extLst>
      <p:ext uri="{BB962C8B-B14F-4D97-AF65-F5344CB8AC3E}">
        <p14:creationId xmlns:p14="http://schemas.microsoft.com/office/powerpoint/2010/main" val="3290290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4</a:t>
            </a:r>
            <a:endParaRPr lang="en-US" dirty="0"/>
          </a:p>
        </p:txBody>
      </p:sp>
      <p:sp>
        <p:nvSpPr>
          <p:cNvPr id="3" name="Subtitle 2"/>
          <p:cNvSpPr>
            <a:spLocks noGrp="1"/>
          </p:cNvSpPr>
          <p:nvPr>
            <p:ph type="subTitle" idx="1"/>
          </p:nvPr>
        </p:nvSpPr>
        <p:spPr/>
        <p:txBody>
          <a:bodyPr/>
          <a:lstStyle/>
          <a:p>
            <a:r>
              <a:rPr lang="en-US" dirty="0"/>
              <a:t>From Paragraph to Essay</a:t>
            </a:r>
          </a:p>
        </p:txBody>
      </p:sp>
    </p:spTree>
    <p:extLst>
      <p:ext uri="{BB962C8B-B14F-4D97-AF65-F5344CB8AC3E}">
        <p14:creationId xmlns:p14="http://schemas.microsoft.com/office/powerpoint/2010/main" val="1799301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lnSpc>
                <a:spcPct val="120000"/>
              </a:lnSpc>
              <a:buNone/>
            </a:pPr>
            <a:r>
              <a:rPr lang="en-US" dirty="0" smtClean="0"/>
              <a:t>	An essay is a piece of writing several paragraphs long. It is about one topic, just as a paragraph is. However, because the topic of an essay is too complex to discuss in one paragraph, you need to divide it into several paragraphs, one for each major point. Then you need to tie the paragraphs together by adding an introduction and a conclusion.</a:t>
            </a:r>
          </a:p>
        </p:txBody>
      </p:sp>
    </p:spTree>
    <p:extLst>
      <p:ext uri="{BB962C8B-B14F-4D97-AF65-F5344CB8AC3E}">
        <p14:creationId xmlns:p14="http://schemas.microsoft.com/office/powerpoint/2010/main" val="3476979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Three Parts of an Essay</a:t>
            </a:r>
            <a:endParaRPr lang="en-US" dirty="0"/>
          </a:p>
        </p:txBody>
      </p:sp>
      <p:sp>
        <p:nvSpPr>
          <p:cNvPr id="5" name="Text Placeholder 4"/>
          <p:cNvSpPr>
            <a:spLocks noGrp="1"/>
          </p:cNvSpPr>
          <p:nvPr>
            <p:ph type="body" sz="quarter" idx="13"/>
          </p:nvPr>
        </p:nvSpPr>
        <p:spPr/>
        <p:txBody>
          <a:bodyPr>
            <a:normAutofit/>
          </a:bodyPr>
          <a:lstStyle/>
          <a:p>
            <a:r>
              <a:rPr lang="en-US" dirty="0" smtClean="0"/>
              <a:t>An essay has three main parts: an introduction (introductory paragraph), a body (at least one, but usually two or more paragraphs), and a conclusion (concluding paragraph).</a:t>
            </a:r>
          </a:p>
          <a:p>
            <a:r>
              <a:rPr lang="en-US" dirty="0" smtClean="0"/>
              <a:t>An essay </a:t>
            </a:r>
            <a:r>
              <a:rPr lang="en-US" b="1" dirty="0" smtClean="0"/>
              <a:t>introduction</a:t>
            </a:r>
            <a:r>
              <a:rPr lang="en-US" dirty="0" smtClean="0"/>
              <a:t> consists of two parts: a few general statements to attract your reader's attention and a thesis statement to state the main idea of the essay.</a:t>
            </a:r>
          </a:p>
          <a:p>
            <a:r>
              <a:rPr lang="en-US" dirty="0" smtClean="0"/>
              <a:t>The </a:t>
            </a:r>
            <a:r>
              <a:rPr lang="en-US" b="1" dirty="0" smtClean="0"/>
              <a:t>body</a:t>
            </a:r>
            <a:r>
              <a:rPr lang="en-US" dirty="0" smtClean="0"/>
              <a:t> consists of one or more paragraphs. Each paragraph develops a subdivision of the topic, so the number of paragraphs in the body will vary with the number of subdivisions or subtopics.</a:t>
            </a:r>
          </a:p>
          <a:p>
            <a:r>
              <a:rPr lang="en-US" dirty="0" smtClean="0"/>
              <a:t>The </a:t>
            </a:r>
            <a:r>
              <a:rPr lang="en-US" b="1" dirty="0" smtClean="0"/>
              <a:t>conclusion</a:t>
            </a:r>
            <a:r>
              <a:rPr lang="en-US" dirty="0" smtClean="0"/>
              <a:t>, like the concluding sentence in a paragraph, is a summary or review of the main points discussed in the body.</a:t>
            </a:r>
            <a:endParaRPr lang="en-US" dirty="0"/>
          </a:p>
        </p:txBody>
      </p:sp>
    </p:spTree>
    <p:extLst>
      <p:ext uri="{BB962C8B-B14F-4D97-AF65-F5344CB8AC3E}">
        <p14:creationId xmlns:p14="http://schemas.microsoft.com/office/powerpoint/2010/main" val="3070662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lntroductory Paragraph</a:t>
            </a:r>
            <a:endParaRPr lang="en-US" dirty="0"/>
          </a:p>
        </p:txBody>
      </p:sp>
      <p:sp>
        <p:nvSpPr>
          <p:cNvPr id="5" name="Text Placeholder 4"/>
          <p:cNvSpPr>
            <a:spLocks noGrp="1"/>
          </p:cNvSpPr>
          <p:nvPr>
            <p:ph type="body" sz="quarter" idx="13"/>
          </p:nvPr>
        </p:nvSpPr>
        <p:spPr/>
        <p:txBody>
          <a:bodyPr>
            <a:normAutofit fontScale="92500" lnSpcReduction="10000"/>
          </a:bodyPr>
          <a:lstStyle/>
          <a:p>
            <a:r>
              <a:rPr lang="en-US" dirty="0" smtClean="0"/>
              <a:t>An introductory paragraph has two parts, general statements and the thesis statement</a:t>
            </a:r>
          </a:p>
          <a:p>
            <a:pPr marL="0" indent="0">
              <a:spcBef>
                <a:spcPts val="1800"/>
              </a:spcBef>
              <a:buNone/>
            </a:pPr>
            <a:r>
              <a:rPr lang="en-US" dirty="0" smtClean="0"/>
              <a:t>General statements:</a:t>
            </a:r>
          </a:p>
          <a:p>
            <a:pPr lvl="1"/>
            <a:r>
              <a:rPr lang="en-US" dirty="0" smtClean="0"/>
              <a:t>introduce the general topic of the essay. </a:t>
            </a:r>
          </a:p>
          <a:p>
            <a:pPr lvl="1"/>
            <a:r>
              <a:rPr lang="en-US" dirty="0" smtClean="0"/>
              <a:t>capture the reader's interest.</a:t>
            </a:r>
          </a:p>
          <a:p>
            <a:pPr marL="0" indent="0">
              <a:spcBef>
                <a:spcPts val="1800"/>
              </a:spcBef>
              <a:buNone/>
            </a:pPr>
            <a:r>
              <a:rPr lang="en-US" dirty="0"/>
              <a:t>The thesis </a:t>
            </a:r>
            <a:r>
              <a:rPr lang="en-US" dirty="0" smtClean="0"/>
              <a:t>statement:</a:t>
            </a:r>
          </a:p>
          <a:p>
            <a:pPr lvl="1"/>
            <a:r>
              <a:rPr lang="en-US" dirty="0" smtClean="0"/>
              <a:t>states </a:t>
            </a:r>
            <a:r>
              <a:rPr lang="en-US" dirty="0"/>
              <a:t>the specific topic.</a:t>
            </a:r>
          </a:p>
          <a:p>
            <a:pPr lvl="1"/>
            <a:r>
              <a:rPr lang="en-US" dirty="0" smtClean="0"/>
              <a:t>may </a:t>
            </a:r>
            <a:r>
              <a:rPr lang="en-US" dirty="0"/>
              <a:t>list subtopics or subdivisions of the main topic or subtopics.</a:t>
            </a:r>
          </a:p>
          <a:p>
            <a:pPr lvl="1"/>
            <a:r>
              <a:rPr lang="en-US" dirty="0" smtClean="0"/>
              <a:t>may </a:t>
            </a:r>
            <a:r>
              <a:rPr lang="en-US" dirty="0"/>
              <a:t>indicate the pattern of organization of the essay.</a:t>
            </a:r>
          </a:p>
          <a:p>
            <a:pPr lvl="1"/>
            <a:r>
              <a:rPr lang="en-US" dirty="0" smtClean="0"/>
              <a:t>is </a:t>
            </a:r>
            <a:r>
              <a:rPr lang="en-US" dirty="0"/>
              <a:t>normally the last sentence in the introductory paragraph</a:t>
            </a:r>
            <a:r>
              <a:rPr lang="en-US" dirty="0" smtClean="0"/>
              <a:t>.</a:t>
            </a:r>
          </a:p>
          <a:p>
            <a:pPr>
              <a:spcBef>
                <a:spcPts val="2400"/>
              </a:spcBef>
            </a:pPr>
            <a:r>
              <a:rPr lang="en-US" dirty="0"/>
              <a:t>Notice how the general statements in the introductory paragraph of the </a:t>
            </a:r>
            <a:r>
              <a:rPr lang="en-US" dirty="0" smtClean="0"/>
              <a:t>model essay </a:t>
            </a:r>
            <a:r>
              <a:rPr lang="en-US" dirty="0"/>
              <a:t>introduce the topic.</a:t>
            </a:r>
            <a:endParaRPr lang="en-US" dirty="0" smtClean="0"/>
          </a:p>
          <a:p>
            <a:pPr marL="0" indent="0">
              <a:buNone/>
            </a:pPr>
            <a:endParaRPr lang="en-US" dirty="0" smtClean="0"/>
          </a:p>
        </p:txBody>
      </p:sp>
    </p:spTree>
    <p:extLst>
      <p:ext uri="{BB962C8B-B14F-4D97-AF65-F5344CB8AC3E}">
        <p14:creationId xmlns:p14="http://schemas.microsoft.com/office/powerpoint/2010/main" val="1201981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lntroductory Paragraph</a:t>
            </a:r>
            <a:endParaRPr lang="en-US" dirty="0"/>
          </a:p>
        </p:txBody>
      </p:sp>
      <p:sp>
        <p:nvSpPr>
          <p:cNvPr id="5" name="Text Placeholder 4"/>
          <p:cNvSpPr>
            <a:spLocks noGrp="1"/>
          </p:cNvSpPr>
          <p:nvPr>
            <p:ph type="body" sz="quarter" idx="13"/>
          </p:nvPr>
        </p:nvSpPr>
        <p:spPr>
          <a:xfrm>
            <a:off x="838200" y="1249613"/>
            <a:ext cx="10783824" cy="2005651"/>
          </a:xfrm>
        </p:spPr>
        <p:txBody>
          <a:bodyPr>
            <a:normAutofit/>
          </a:bodyPr>
          <a:lstStyle/>
          <a:p>
            <a:pPr marL="0" indent="0">
              <a:spcAft>
                <a:spcPts val="1200"/>
              </a:spcAft>
              <a:buNone/>
            </a:pPr>
            <a:r>
              <a:rPr lang="en-US" b="1" dirty="0" smtClean="0"/>
              <a:t>Funnel Introduction</a:t>
            </a:r>
          </a:p>
          <a:p>
            <a:pPr marL="0" indent="0">
              <a:buNone/>
            </a:pPr>
            <a:r>
              <a:rPr lang="en-US" dirty="0" smtClean="0"/>
              <a:t>The introductory paragraph of the model essay is a funnel introduction. This introduction is so called because it is shaped like a funnel-wide at the top and narrow at the bottom.</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9923" y="3092986"/>
            <a:ext cx="4752101" cy="2697480"/>
          </a:xfrm>
          <a:prstGeom prst="rect">
            <a:avLst/>
          </a:prstGeom>
        </p:spPr>
      </p:pic>
      <p:sp>
        <p:nvSpPr>
          <p:cNvPr id="6" name="Rectangle 5"/>
          <p:cNvSpPr/>
          <p:nvPr/>
        </p:nvSpPr>
        <p:spPr>
          <a:xfrm>
            <a:off x="838200" y="3154680"/>
            <a:ext cx="5580888" cy="2806922"/>
          </a:xfrm>
          <a:prstGeom prst="rect">
            <a:avLst/>
          </a:prstGeom>
        </p:spPr>
        <p:txBody>
          <a:bodyPr wrap="square">
            <a:spAutoFit/>
          </a:bodyPr>
          <a:lstStyle/>
          <a:p>
            <a:pPr lvl="0" algn="just">
              <a:lnSpc>
                <a:spcPct val="90000"/>
              </a:lnSpc>
              <a:spcBef>
                <a:spcPts val="1000"/>
              </a:spcBef>
            </a:pPr>
            <a:r>
              <a:rPr lang="en-US" sz="2800" dirty="0">
                <a:solidFill>
                  <a:prstClr val="black"/>
                </a:solidFill>
              </a:rPr>
              <a:t>It begins with one or two very general sentences about the topic. Each subsequent sentence becomes increasingly focused on the topic until the last sentence, which states very specifically what the essay will be about.</a:t>
            </a:r>
          </a:p>
        </p:txBody>
      </p:sp>
    </p:spTree>
    <p:extLst>
      <p:ext uri="{BB962C8B-B14F-4D97-AF65-F5344CB8AC3E}">
        <p14:creationId xmlns:p14="http://schemas.microsoft.com/office/powerpoint/2010/main" val="1080075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lntroductory Paragraph</a:t>
            </a:r>
            <a:endParaRPr lang="en-US" dirty="0"/>
          </a:p>
        </p:txBody>
      </p:sp>
      <p:sp>
        <p:nvSpPr>
          <p:cNvPr id="5" name="Text Placeholder 4"/>
          <p:cNvSpPr>
            <a:spLocks noGrp="1"/>
          </p:cNvSpPr>
          <p:nvPr>
            <p:ph type="body" sz="quarter" idx="13"/>
          </p:nvPr>
        </p:nvSpPr>
        <p:spPr>
          <a:xfrm>
            <a:off x="838200" y="1249613"/>
            <a:ext cx="10783824" cy="5334067"/>
          </a:xfrm>
        </p:spPr>
        <p:txBody>
          <a:bodyPr>
            <a:normAutofit fontScale="85000" lnSpcReduction="10000"/>
          </a:bodyPr>
          <a:lstStyle/>
          <a:p>
            <a:pPr marL="0" indent="0">
              <a:lnSpc>
                <a:spcPct val="110000"/>
              </a:lnSpc>
              <a:spcBef>
                <a:spcPts val="600"/>
              </a:spcBef>
              <a:buNone/>
            </a:pPr>
            <a:r>
              <a:rPr lang="en-US" b="1" dirty="0" smtClean="0"/>
              <a:t>Attention Getting introduction</a:t>
            </a:r>
          </a:p>
          <a:p>
            <a:pPr marL="0" indent="0">
              <a:lnSpc>
                <a:spcPct val="110000"/>
              </a:lnSpc>
              <a:spcBef>
                <a:spcPts val="600"/>
              </a:spcBef>
              <a:buNone/>
            </a:pPr>
            <a:r>
              <a:rPr lang="en-US" dirty="0" smtClean="0"/>
              <a:t>Other kinds of introductions are good for capturing your reader's attention:</a:t>
            </a:r>
          </a:p>
          <a:p>
            <a:pPr lvl="1">
              <a:lnSpc>
                <a:spcPct val="110000"/>
              </a:lnSpc>
              <a:spcBef>
                <a:spcPts val="600"/>
              </a:spcBef>
            </a:pPr>
            <a:r>
              <a:rPr lang="en-US" dirty="0" smtClean="0"/>
              <a:t>Dramatic, Interesting, or Funny Story</a:t>
            </a:r>
          </a:p>
          <a:p>
            <a:pPr lvl="1">
              <a:lnSpc>
                <a:spcPct val="110000"/>
              </a:lnSpc>
              <a:spcBef>
                <a:spcPts val="600"/>
              </a:spcBef>
            </a:pPr>
            <a:r>
              <a:rPr lang="en-US" dirty="0" smtClean="0"/>
              <a:t>Surprising Statistics or Facts</a:t>
            </a:r>
          </a:p>
          <a:p>
            <a:pPr lvl="1">
              <a:lnSpc>
                <a:spcPct val="110000"/>
              </a:lnSpc>
              <a:spcBef>
                <a:spcPts val="600"/>
              </a:spcBef>
            </a:pPr>
            <a:r>
              <a:rPr lang="en-US" dirty="0" smtClean="0"/>
              <a:t>Historical Background</a:t>
            </a:r>
          </a:p>
          <a:p>
            <a:pPr marL="0" indent="0">
              <a:lnSpc>
                <a:spcPct val="110000"/>
              </a:lnSpc>
              <a:spcBef>
                <a:spcPts val="2400"/>
              </a:spcBef>
              <a:buNone/>
            </a:pPr>
            <a:r>
              <a:rPr lang="en-US" b="1" dirty="0"/>
              <a:t>Thesis </a:t>
            </a:r>
            <a:r>
              <a:rPr lang="en-US" b="1" dirty="0" smtClean="0"/>
              <a:t>statement</a:t>
            </a:r>
          </a:p>
          <a:p>
            <a:pPr>
              <a:lnSpc>
                <a:spcPct val="110000"/>
              </a:lnSpc>
              <a:spcBef>
                <a:spcPts val="600"/>
              </a:spcBef>
            </a:pPr>
            <a:r>
              <a:rPr lang="en-US" dirty="0" smtClean="0"/>
              <a:t>The thesis statement is the most important sentence in the introduction. It states the specific topic of the essay.</a:t>
            </a:r>
          </a:p>
          <a:p>
            <a:pPr>
              <a:lnSpc>
                <a:spcPct val="110000"/>
              </a:lnSpc>
              <a:spcBef>
                <a:spcPts val="600"/>
              </a:spcBef>
            </a:pPr>
            <a:r>
              <a:rPr lang="en-US" dirty="0"/>
              <a:t>Sometimes a thesis statement lists the </a:t>
            </a:r>
            <a:r>
              <a:rPr lang="en-US" dirty="0" smtClean="0"/>
              <a:t>Subtopics </a:t>
            </a:r>
            <a:r>
              <a:rPr lang="en-US" dirty="0"/>
              <a:t>that will be discussed in the body</a:t>
            </a:r>
            <a:r>
              <a:rPr lang="en-US" dirty="0" smtClean="0"/>
              <a:t>.</a:t>
            </a:r>
          </a:p>
          <a:p>
            <a:pPr>
              <a:lnSpc>
                <a:spcPct val="110000"/>
              </a:lnSpc>
              <a:spcBef>
                <a:spcPts val="600"/>
              </a:spcBef>
            </a:pPr>
            <a:r>
              <a:rPr lang="en-US" dirty="0" smtClean="0"/>
              <a:t>Sometimes a thesis statement also indicates the pattern of organization that the essay will follow. Which of the following thesis statements indicates chronological order? Logical division of ideas? Comparison/contrast?</a:t>
            </a:r>
          </a:p>
        </p:txBody>
      </p:sp>
    </p:spTree>
    <p:extLst>
      <p:ext uri="{BB962C8B-B14F-4D97-AF65-F5344CB8AC3E}">
        <p14:creationId xmlns:p14="http://schemas.microsoft.com/office/powerpoint/2010/main" val="230856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Parts of a Paragraph</a:t>
            </a:r>
            <a:endParaRPr lang="en-US" dirty="0"/>
          </a:p>
        </p:txBody>
      </p:sp>
      <p:sp>
        <p:nvSpPr>
          <p:cNvPr id="3" name="Text Placeholder 2"/>
          <p:cNvSpPr>
            <a:spLocks noGrp="1"/>
          </p:cNvSpPr>
          <p:nvPr>
            <p:ph type="body" sz="quarter" idx="13"/>
          </p:nvPr>
        </p:nvSpPr>
        <p:spPr/>
        <p:txBody>
          <a:bodyPr/>
          <a:lstStyle/>
          <a:p>
            <a:r>
              <a:rPr lang="en-US" dirty="0" smtClean="0"/>
              <a:t>All paragraphs have a topic sentence and supporting sentences, and some paragraphs also have a concluding sentence.</a:t>
            </a:r>
          </a:p>
          <a:p>
            <a:r>
              <a:rPr lang="en-US" dirty="0" smtClean="0"/>
              <a:t>The topic sentence states the main idea of the paragraph. It not only names the topic of the paragraph, but it also limits the topic to one specific area that can be discussed completely in the space of a single paragraph. The part of the topic sentence that announces the specific area to be discussed is called the controlling idea.</a:t>
            </a:r>
          </a:p>
          <a:p>
            <a:r>
              <a:rPr lang="en-US" dirty="0" smtClean="0"/>
              <a:t>Example:</a:t>
            </a:r>
            <a:endParaRPr lang="en-US" dirty="0"/>
          </a:p>
        </p:txBody>
      </p:sp>
      <p:grpSp>
        <p:nvGrpSpPr>
          <p:cNvPr id="7" name="Group 6"/>
          <p:cNvGrpSpPr/>
          <p:nvPr/>
        </p:nvGrpSpPr>
        <p:grpSpPr>
          <a:xfrm>
            <a:off x="838200" y="5254228"/>
            <a:ext cx="10515600" cy="690491"/>
            <a:chOff x="838200" y="5254228"/>
            <a:chExt cx="10515600" cy="690491"/>
          </a:xfrm>
        </p:grpSpPr>
        <p:sp>
          <p:nvSpPr>
            <p:cNvPr id="4" name="TextBox 3"/>
            <p:cNvSpPr txBox="1"/>
            <p:nvPr/>
          </p:nvSpPr>
          <p:spPr>
            <a:xfrm>
              <a:off x="838200" y="5513832"/>
              <a:ext cx="10515600" cy="430887"/>
            </a:xfrm>
            <a:prstGeom prst="rect">
              <a:avLst/>
            </a:prstGeom>
            <a:noFill/>
          </p:spPr>
          <p:txBody>
            <a:bodyPr wrap="square" rtlCol="0">
              <a:spAutoFit/>
            </a:bodyPr>
            <a:lstStyle/>
            <a:p>
              <a:pPr algn="ctr"/>
              <a:r>
                <a:rPr lang="en-US" sz="2200" b="1" dirty="0" smtClean="0">
                  <a:solidFill>
                    <a:schemeClr val="tx1">
                      <a:lumMod val="50000"/>
                      <a:lumOff val="50000"/>
                    </a:schemeClr>
                  </a:solidFill>
                  <a:latin typeface="Bookman Old Style" panose="02050604050505020204" pitchFamily="18" charset="0"/>
                </a:rPr>
                <a:t>Gold</a:t>
              </a:r>
              <a:r>
                <a:rPr lang="en-US" sz="2200" dirty="0" smtClean="0">
                  <a:solidFill>
                    <a:schemeClr val="tx1">
                      <a:lumMod val="50000"/>
                      <a:lumOff val="50000"/>
                    </a:schemeClr>
                  </a:solidFill>
                  <a:latin typeface="Bookman Old Style" panose="02050604050505020204" pitchFamily="18" charset="0"/>
                </a:rPr>
                <a:t>, aprecious metal, is prized for </a:t>
              </a:r>
              <a:r>
                <a:rPr lang="en-US" sz="2200" u="sng" dirty="0" smtClean="0">
                  <a:solidFill>
                    <a:schemeClr val="tx1">
                      <a:lumMod val="50000"/>
                      <a:lumOff val="50000"/>
                    </a:schemeClr>
                  </a:solidFill>
                  <a:latin typeface="Bookman Old Style" panose="02050604050505020204" pitchFamily="18" charset="0"/>
                </a:rPr>
                <a:t>two important characteristics.</a:t>
              </a:r>
              <a:endParaRPr lang="en-US" sz="2200" u="sng" dirty="0">
                <a:solidFill>
                  <a:schemeClr val="tx1">
                    <a:lumMod val="50000"/>
                    <a:lumOff val="50000"/>
                  </a:schemeClr>
                </a:solidFill>
                <a:latin typeface="Bookman Old Style" panose="02050604050505020204" pitchFamily="18" charset="0"/>
              </a:endParaRPr>
            </a:p>
          </p:txBody>
        </p:sp>
        <p:sp>
          <p:nvSpPr>
            <p:cNvPr id="5" name="TextBox 4"/>
            <p:cNvSpPr txBox="1"/>
            <p:nvPr/>
          </p:nvSpPr>
          <p:spPr>
            <a:xfrm>
              <a:off x="1536192" y="5254228"/>
              <a:ext cx="896112" cy="369332"/>
            </a:xfrm>
            <a:prstGeom prst="rect">
              <a:avLst/>
            </a:prstGeom>
            <a:noFill/>
          </p:spPr>
          <p:txBody>
            <a:bodyPr wrap="square" rtlCol="0">
              <a:spAutoFit/>
            </a:bodyPr>
            <a:lstStyle/>
            <a:p>
              <a:pPr algn="ctr"/>
              <a:r>
                <a:rPr lang="en-US" dirty="0" smtClean="0">
                  <a:solidFill>
                    <a:schemeClr val="accent1">
                      <a:lumMod val="50000"/>
                    </a:schemeClr>
                  </a:solidFill>
                </a:rPr>
                <a:t>TOPIC</a:t>
              </a:r>
              <a:endParaRPr lang="en-US" dirty="0">
                <a:solidFill>
                  <a:schemeClr val="accent1">
                    <a:lumMod val="50000"/>
                  </a:schemeClr>
                </a:solidFill>
              </a:endParaRPr>
            </a:p>
          </p:txBody>
        </p:sp>
        <p:sp>
          <p:nvSpPr>
            <p:cNvPr id="6" name="TextBox 5"/>
            <p:cNvSpPr txBox="1"/>
            <p:nvPr/>
          </p:nvSpPr>
          <p:spPr>
            <a:xfrm>
              <a:off x="7251192"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CONTROLLING IDEA</a:t>
              </a:r>
              <a:endParaRPr lang="en-US" dirty="0">
                <a:solidFill>
                  <a:schemeClr val="accent1">
                    <a:lumMod val="50000"/>
                  </a:schemeClr>
                </a:solidFill>
              </a:endParaRPr>
            </a:p>
          </p:txBody>
        </p:sp>
      </p:grpSp>
    </p:spTree>
    <p:extLst>
      <p:ext uri="{BB962C8B-B14F-4D97-AF65-F5344CB8AC3E}">
        <p14:creationId xmlns:p14="http://schemas.microsoft.com/office/powerpoint/2010/main" val="611280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Paragraphs</a:t>
            </a:r>
            <a:endParaRPr lang="en-US" dirty="0"/>
          </a:p>
        </p:txBody>
      </p:sp>
      <p:sp>
        <p:nvSpPr>
          <p:cNvPr id="5" name="Text Placeholder 4"/>
          <p:cNvSpPr>
            <a:spLocks noGrp="1"/>
          </p:cNvSpPr>
          <p:nvPr>
            <p:ph type="body" sz="quarter" idx="13"/>
          </p:nvPr>
        </p:nvSpPr>
        <p:spPr>
          <a:xfrm>
            <a:off x="838200" y="1249613"/>
            <a:ext cx="10783824" cy="5334067"/>
          </a:xfrm>
        </p:spPr>
        <p:txBody>
          <a:bodyPr>
            <a:normAutofit lnSpcReduction="10000"/>
          </a:bodyPr>
          <a:lstStyle/>
          <a:p>
            <a:pPr marL="0" indent="0">
              <a:lnSpc>
                <a:spcPct val="110000"/>
              </a:lnSpc>
              <a:spcBef>
                <a:spcPts val="600"/>
              </a:spcBef>
              <a:buNone/>
            </a:pPr>
            <a:r>
              <a:rPr lang="en-US" dirty="0" smtClean="0"/>
              <a:t>The body paragraphs in an essay are like the supporting sentences in a paragraph. They are the place to develop your topic and prove your points. You should organize body paragraphs according to some Sort of pattern, such as chronological order or comparison/contrast. Sometimes, depending on your topic, you will need to use a combination of patterns.</a:t>
            </a:r>
          </a:p>
          <a:p>
            <a:pPr marL="0" indent="0">
              <a:lnSpc>
                <a:spcPct val="110000"/>
              </a:lnSpc>
              <a:spcBef>
                <a:spcPts val="1800"/>
              </a:spcBef>
              <a:spcAft>
                <a:spcPts val="600"/>
              </a:spcAft>
              <a:buNone/>
            </a:pPr>
            <a:r>
              <a:rPr lang="en-US" b="1" dirty="0" smtClean="0"/>
              <a:t>Logical Division of ldeas</a:t>
            </a:r>
          </a:p>
          <a:p>
            <a:pPr marL="0" indent="0">
              <a:lnSpc>
                <a:spcPct val="110000"/>
              </a:lnSpc>
              <a:spcBef>
                <a:spcPts val="600"/>
              </a:spcBef>
              <a:buNone/>
            </a:pPr>
            <a:r>
              <a:rPr lang="en-US" dirty="0" smtClean="0"/>
              <a:t>A basic pattern for essays is logical division of ideas. In this pattern, you divide your topic into subtopics and then discuss each subtopic in a separate paragraph. Logical division is an appropriate pattern for explaining causes, reasons, types, lands, qualities, methods, advantages, and disadvantages, as these typical college exam questions ask you to do.</a:t>
            </a:r>
          </a:p>
        </p:txBody>
      </p:sp>
    </p:spTree>
    <p:extLst>
      <p:ext uri="{BB962C8B-B14F-4D97-AF65-F5344CB8AC3E}">
        <p14:creationId xmlns:p14="http://schemas.microsoft.com/office/powerpoint/2010/main" val="23015892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Paragraphs</a:t>
            </a:r>
            <a:endParaRPr lang="en-US" dirty="0"/>
          </a:p>
        </p:txBody>
      </p:sp>
      <p:sp>
        <p:nvSpPr>
          <p:cNvPr id="5" name="Text Placeholder 4"/>
          <p:cNvSpPr>
            <a:spLocks noGrp="1"/>
          </p:cNvSpPr>
          <p:nvPr>
            <p:ph type="body" sz="quarter" idx="13"/>
          </p:nvPr>
        </p:nvSpPr>
        <p:spPr>
          <a:xfrm>
            <a:off x="838200" y="1249613"/>
            <a:ext cx="10783824" cy="5334067"/>
          </a:xfrm>
        </p:spPr>
        <p:txBody>
          <a:bodyPr>
            <a:normAutofit/>
          </a:bodyPr>
          <a:lstStyle/>
          <a:p>
            <a:pPr marL="0" indent="0">
              <a:lnSpc>
                <a:spcPct val="110000"/>
              </a:lnSpc>
              <a:spcBef>
                <a:spcPts val="1800"/>
              </a:spcBef>
              <a:spcAft>
                <a:spcPts val="600"/>
              </a:spcAft>
              <a:buNone/>
            </a:pPr>
            <a:r>
              <a:rPr lang="en-US" b="1" dirty="0"/>
              <a:t>Thesis Statements for Logical Division of Ideas</a:t>
            </a:r>
            <a:r>
              <a:rPr lang="en-US" dirty="0"/>
              <a:t> </a:t>
            </a:r>
            <a:endParaRPr lang="en-US" dirty="0" smtClean="0"/>
          </a:p>
          <a:p>
            <a:r>
              <a:rPr lang="en-US" dirty="0"/>
              <a:t>The thesis statement of a logical division essay often indicates the </a:t>
            </a:r>
            <a:r>
              <a:rPr lang="en-US" dirty="0" smtClean="0"/>
              <a:t>number of subtopics:</a:t>
            </a:r>
          </a:p>
          <a:p>
            <a:endParaRPr lang="en-US" dirty="0"/>
          </a:p>
          <a:p>
            <a:endParaRPr lang="en-US" dirty="0" smtClean="0"/>
          </a:p>
          <a:p>
            <a:endParaRPr lang="en-US" dirty="0" smtClean="0"/>
          </a:p>
          <a:p>
            <a:r>
              <a:rPr lang="en-US" dirty="0"/>
              <a:t>The thesis statement may even name the specific </a:t>
            </a:r>
            <a:r>
              <a:rPr lang="en-US" dirty="0" smtClean="0"/>
              <a:t>subtopics:</a:t>
            </a:r>
          </a:p>
          <a:p>
            <a:endParaRPr lang="en-US" dirty="0" smtClean="0"/>
          </a:p>
        </p:txBody>
      </p:sp>
      <p:sp>
        <p:nvSpPr>
          <p:cNvPr id="6" name="TextBox 5"/>
          <p:cNvSpPr txBox="1"/>
          <p:nvPr/>
        </p:nvSpPr>
        <p:spPr>
          <a:xfrm>
            <a:off x="1037844" y="4952464"/>
            <a:ext cx="10116312" cy="1631216"/>
          </a:xfrm>
          <a:prstGeom prst="rect">
            <a:avLst/>
          </a:prstGeom>
          <a:noFill/>
        </p:spPr>
        <p:txBody>
          <a:bodyPr wrap="square" rtlCol="0">
            <a:spAutoFit/>
          </a:bodyPr>
          <a:lstStyle/>
          <a:p>
            <a:pPr marL="457200" indent="-457200">
              <a:buAutoNum type="alphaLcPeriod"/>
            </a:pPr>
            <a:r>
              <a:rPr lang="en-US" sz="2000" dirty="0" smtClean="0">
                <a:solidFill>
                  <a:schemeClr val="tx1">
                    <a:lumMod val="50000"/>
                    <a:lumOff val="50000"/>
                  </a:schemeClr>
                </a:solidFill>
                <a:latin typeface="Bookman Old Style" panose="02050604050505020204" pitchFamily="18" charset="0"/>
              </a:rPr>
              <a:t>Native Americans have made many valuable contributions to modern U.S. culture, particularly in the areas of language, art, food, and government.</a:t>
            </a:r>
          </a:p>
          <a:p>
            <a:pPr marL="457200" indent="-457200">
              <a:buAutoNum type="alphaLcPeriod"/>
            </a:pPr>
            <a:r>
              <a:rPr lang="en-US" sz="2000" dirty="0" smtClean="0">
                <a:solidFill>
                  <a:schemeClr val="tx1">
                    <a:lumMod val="50000"/>
                    <a:lumOff val="50000"/>
                  </a:schemeClr>
                </a:solidFill>
                <a:latin typeface="Bookman Old Style" panose="02050604050505020204" pitchFamily="18" charset="0"/>
              </a:rPr>
              <a:t>b. Inflation has three causes: </a:t>
            </a:r>
            <a:r>
              <a:rPr lang="en-US" sz="2000" b="1" dirty="0" smtClean="0">
                <a:solidFill>
                  <a:schemeClr val="tx1">
                    <a:lumMod val="50000"/>
                    <a:lumOff val="50000"/>
                  </a:schemeClr>
                </a:solidFill>
                <a:latin typeface="Bookman Old Style" panose="02050604050505020204" pitchFamily="18" charset="0"/>
              </a:rPr>
              <a:t>excessive government </a:t>
            </a:r>
            <a:r>
              <a:rPr lang="en-US" sz="2000" dirty="0" smtClean="0">
                <a:solidFill>
                  <a:schemeClr val="tx1">
                    <a:lumMod val="50000"/>
                    <a:lumOff val="50000"/>
                  </a:schemeClr>
                </a:solidFill>
                <a:latin typeface="Bookman Old Style" panose="02050604050505020204" pitchFamily="18" charset="0"/>
              </a:rPr>
              <a:t>spending, </a:t>
            </a:r>
            <a:r>
              <a:rPr lang="en-US" sz="2000" b="1" dirty="0" smtClean="0">
                <a:solidFill>
                  <a:schemeClr val="tx1">
                    <a:lumMod val="50000"/>
                    <a:lumOff val="50000"/>
                  </a:schemeClr>
                </a:solidFill>
                <a:latin typeface="Bookman Old Style" panose="02050604050505020204" pitchFamily="18" charset="0"/>
              </a:rPr>
              <a:t>unrestrained consumer </a:t>
            </a:r>
            <a:r>
              <a:rPr lang="en-US" sz="2000" dirty="0" smtClean="0">
                <a:solidFill>
                  <a:schemeClr val="tx1">
                    <a:lumMod val="50000"/>
                    <a:lumOff val="50000"/>
                  </a:schemeClr>
                </a:solidFill>
                <a:latin typeface="Bookman Old Style" panose="02050604050505020204" pitchFamily="18" charset="0"/>
              </a:rPr>
              <a:t>borrowing, and </a:t>
            </a:r>
            <a:r>
              <a:rPr lang="en-US" sz="2000" b="1" dirty="0" smtClean="0">
                <a:solidFill>
                  <a:schemeClr val="tx1">
                    <a:lumMod val="50000"/>
                    <a:lumOff val="50000"/>
                  </a:schemeClr>
                </a:solidFill>
                <a:latin typeface="Bookman Old Style" panose="02050604050505020204" pitchFamily="18" charset="0"/>
              </a:rPr>
              <a:t>an increase in the supply </a:t>
            </a:r>
            <a:r>
              <a:rPr lang="en-US" sz="2000" dirty="0" smtClean="0">
                <a:solidFill>
                  <a:schemeClr val="tx1">
                    <a:lumMod val="50000"/>
                    <a:lumOff val="50000"/>
                  </a:schemeClr>
                </a:solidFill>
                <a:latin typeface="Bookman Old Style" panose="02050604050505020204" pitchFamily="18" charset="0"/>
              </a:rPr>
              <a:t>of paper money.</a:t>
            </a:r>
            <a:endParaRPr lang="en-US" sz="200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1536954" y="2922496"/>
            <a:ext cx="9386316" cy="1015663"/>
          </a:xfrm>
          <a:prstGeom prst="rect">
            <a:avLst/>
          </a:prstGeom>
          <a:noFill/>
        </p:spPr>
        <p:txBody>
          <a:bodyPr wrap="square" rtlCol="0">
            <a:spAutoFit/>
          </a:bodyPr>
          <a:lstStyle/>
          <a:p>
            <a:r>
              <a:rPr lang="en-US" sz="2000" dirty="0" smtClean="0">
                <a:solidFill>
                  <a:schemeClr val="tx1">
                    <a:lumMod val="50000"/>
                    <a:lumOff val="50000"/>
                  </a:schemeClr>
                </a:solidFill>
                <a:latin typeface="Bookman Old Style" panose="02050604050505020204" pitchFamily="18" charset="0"/>
              </a:rPr>
              <a:t>Native Americans have made valuable contributions to modern U.S. culture in </a:t>
            </a:r>
            <a:r>
              <a:rPr lang="en-US" sz="2000" u="sng" dirty="0" smtClean="0">
                <a:solidFill>
                  <a:schemeClr val="tx1">
                    <a:lumMod val="50000"/>
                    <a:lumOff val="50000"/>
                  </a:schemeClr>
                </a:solidFill>
                <a:latin typeface="Bookman Old Style" panose="02050604050505020204" pitchFamily="18" charset="0"/>
              </a:rPr>
              <a:t>four</a:t>
            </a:r>
            <a:r>
              <a:rPr lang="en-US" sz="2000" dirty="0" smtClean="0">
                <a:solidFill>
                  <a:schemeClr val="tx1">
                    <a:lumMod val="50000"/>
                    <a:lumOff val="50000"/>
                  </a:schemeClr>
                </a:solidFill>
                <a:latin typeface="Bookman Old Style" panose="02050604050505020204" pitchFamily="18" charset="0"/>
              </a:rPr>
              <a:t> main areas.</a:t>
            </a:r>
          </a:p>
          <a:p>
            <a:r>
              <a:rPr lang="en-US" sz="2000" dirty="0" smtClean="0">
                <a:solidFill>
                  <a:schemeClr val="tx1">
                    <a:lumMod val="50000"/>
                    <a:lumOff val="50000"/>
                  </a:schemeClr>
                </a:solidFill>
                <a:latin typeface="Bookman Old Style" panose="02050604050505020204" pitchFamily="18" charset="0"/>
              </a:rPr>
              <a:t>Inflation has </a:t>
            </a:r>
            <a:r>
              <a:rPr lang="en-US" sz="2000" u="sng" dirty="0" smtClean="0">
                <a:solidFill>
                  <a:schemeClr val="tx1">
                    <a:lumMod val="50000"/>
                    <a:lumOff val="50000"/>
                  </a:schemeClr>
                </a:solidFill>
                <a:latin typeface="Bookman Old Style" panose="02050604050505020204" pitchFamily="18" charset="0"/>
              </a:rPr>
              <a:t>three</a:t>
            </a:r>
            <a:r>
              <a:rPr lang="en-US" sz="2000" dirty="0" smtClean="0">
                <a:solidFill>
                  <a:schemeClr val="tx1">
                    <a:lumMod val="50000"/>
                    <a:lumOff val="50000"/>
                  </a:schemeClr>
                </a:solidFill>
                <a:latin typeface="Bookman Old Style" panose="02050604050505020204" pitchFamily="18" charset="0"/>
              </a:rPr>
              <a:t> causes.</a:t>
            </a:r>
            <a:endParaRPr lang="en-US" sz="200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6782058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Paragraphs</a:t>
            </a:r>
            <a:endParaRPr lang="en-US" dirty="0"/>
          </a:p>
        </p:txBody>
      </p:sp>
      <p:sp>
        <p:nvSpPr>
          <p:cNvPr id="5" name="Text Placeholder 4"/>
          <p:cNvSpPr>
            <a:spLocks noGrp="1"/>
          </p:cNvSpPr>
          <p:nvPr>
            <p:ph type="body" sz="quarter" idx="13"/>
          </p:nvPr>
        </p:nvSpPr>
        <p:spPr>
          <a:xfrm>
            <a:off x="838200" y="1249613"/>
            <a:ext cx="10783824" cy="5608387"/>
          </a:xfrm>
        </p:spPr>
        <p:txBody>
          <a:bodyPr>
            <a:normAutofit fontScale="92500" lnSpcReduction="10000"/>
          </a:bodyPr>
          <a:lstStyle/>
          <a:p>
            <a:r>
              <a:rPr lang="en-US" sz="2600" dirty="0" smtClean="0"/>
              <a:t>Paired conjunctions (both . .. and, not only . .. but also) are an especially effective way to list two subtopics:</a:t>
            </a:r>
          </a:p>
          <a:p>
            <a:endParaRPr lang="en-US" sz="2600" dirty="0"/>
          </a:p>
          <a:p>
            <a:endParaRPr lang="en-US" sz="2600" dirty="0" smtClean="0"/>
          </a:p>
          <a:p>
            <a:endParaRPr lang="en-US" sz="2600" dirty="0"/>
          </a:p>
          <a:p>
            <a:endParaRPr lang="en-US" sz="2600" dirty="0" smtClean="0"/>
          </a:p>
          <a:p>
            <a:r>
              <a:rPr lang="en-US" sz="2600" dirty="0" smtClean="0"/>
              <a:t>A colon (:) is often useful before lists of two, three, or more subtopics in a thesis statement:</a:t>
            </a:r>
          </a:p>
          <a:p>
            <a:endParaRPr lang="en-US" sz="2600" dirty="0"/>
          </a:p>
          <a:p>
            <a:endParaRPr lang="en-US" sz="2600" dirty="0" smtClean="0"/>
          </a:p>
          <a:p>
            <a:endParaRPr lang="en-US" sz="2600" dirty="0"/>
          </a:p>
          <a:p>
            <a:endParaRPr lang="en-US" sz="2600" dirty="0" smtClean="0"/>
          </a:p>
          <a:p>
            <a:r>
              <a:rPr lang="en-US" sz="2600" dirty="0" smtClean="0"/>
              <a:t>Notice that subtopics are in parallel form, which means that they have the same grammatical form.</a:t>
            </a:r>
            <a:endParaRPr lang="en-US" sz="2600" dirty="0"/>
          </a:p>
          <a:p>
            <a:pPr marL="0" indent="0">
              <a:buNone/>
            </a:pPr>
            <a:endParaRPr lang="en-US" sz="2600" dirty="0" smtClean="0"/>
          </a:p>
        </p:txBody>
      </p:sp>
      <p:sp>
        <p:nvSpPr>
          <p:cNvPr id="6" name="TextBox 5"/>
          <p:cNvSpPr txBox="1"/>
          <p:nvPr/>
        </p:nvSpPr>
        <p:spPr>
          <a:xfrm>
            <a:off x="1037844" y="2175702"/>
            <a:ext cx="10116312" cy="1261884"/>
          </a:xfrm>
          <a:prstGeom prst="rect">
            <a:avLst/>
          </a:prstGeom>
          <a:noFill/>
        </p:spPr>
        <p:txBody>
          <a:bodyPr wrap="square" rtlCol="0">
            <a:spAutoFit/>
          </a:bodyPr>
          <a:lstStyle/>
          <a:p>
            <a:pPr marL="457200" indent="-457200">
              <a:buFont typeface="+mj-lt"/>
              <a:buAutoNum type="alphaLcPeriod" startAt="3"/>
            </a:pPr>
            <a:r>
              <a:rPr lang="en-US" sz="1900" dirty="0" smtClean="0">
                <a:solidFill>
                  <a:schemeClr val="tx1">
                    <a:lumMod val="50000"/>
                    <a:lumOff val="50000"/>
                  </a:schemeClr>
                </a:solidFill>
                <a:latin typeface="Bookman Old Style" panose="02050604050505020204" pitchFamily="18" charset="0"/>
              </a:rPr>
              <a:t>Young people in my culture have less freedom than young people in the United States </a:t>
            </a:r>
            <a:r>
              <a:rPr lang="en-US" sz="1900" b="1" dirty="0" smtClean="0">
                <a:solidFill>
                  <a:schemeClr val="tx1">
                    <a:lumMod val="50000"/>
                    <a:lumOff val="50000"/>
                  </a:schemeClr>
                </a:solidFill>
                <a:latin typeface="Bookman Old Style" panose="02050604050505020204" pitchFamily="18" charset="0"/>
              </a:rPr>
              <a:t>not only </a:t>
            </a:r>
            <a:r>
              <a:rPr lang="en-US" sz="1900" dirty="0" smtClean="0">
                <a:solidFill>
                  <a:schemeClr val="tx1">
                    <a:lumMod val="50000"/>
                    <a:lumOff val="50000"/>
                  </a:schemeClr>
                </a:solidFill>
                <a:latin typeface="Bookman Old Style" panose="02050604050505020204" pitchFamily="18" charset="0"/>
              </a:rPr>
              <a:t>in their choice of lifestyle </a:t>
            </a:r>
            <a:r>
              <a:rPr lang="en-US" sz="1900" b="1" dirty="0" smtClean="0">
                <a:solidFill>
                  <a:schemeClr val="tx1">
                    <a:lumMod val="50000"/>
                    <a:lumOff val="50000"/>
                  </a:schemeClr>
                </a:solidFill>
                <a:latin typeface="Bookman Old Style" panose="02050604050505020204" pitchFamily="18" charset="0"/>
              </a:rPr>
              <a:t>but also </a:t>
            </a:r>
            <a:r>
              <a:rPr lang="en-US" sz="1900" dirty="0" smtClean="0">
                <a:solidFill>
                  <a:schemeClr val="tx1">
                    <a:lumMod val="50000"/>
                    <a:lumOff val="50000"/>
                  </a:schemeClr>
                </a:solidFill>
                <a:latin typeface="Bookman Old Style" panose="02050604050505020204" pitchFamily="18" charset="0"/>
              </a:rPr>
              <a:t>in their choice of careers.</a:t>
            </a:r>
          </a:p>
          <a:p>
            <a:pPr marL="457200" indent="-457200">
              <a:buAutoNum type="alphaLcPeriod" startAt="3"/>
            </a:pPr>
            <a:r>
              <a:rPr lang="en-US" sz="1900" dirty="0" smtClean="0">
                <a:solidFill>
                  <a:schemeClr val="tx1">
                    <a:lumMod val="50000"/>
                    <a:lumOff val="50000"/>
                  </a:schemeClr>
                </a:solidFill>
                <a:latin typeface="Bookman Old Style" panose="02050604050505020204" pitchFamily="18" charset="0"/>
              </a:rPr>
              <a:t>Puppies, like children, need </a:t>
            </a:r>
            <a:r>
              <a:rPr lang="en-US" sz="1900" b="1" dirty="0" smtClean="0">
                <a:solidFill>
                  <a:schemeClr val="tx1">
                    <a:lumMod val="50000"/>
                    <a:lumOff val="50000"/>
                  </a:schemeClr>
                </a:solidFill>
                <a:latin typeface="Bookman Old Style" panose="02050604050505020204" pitchFamily="18" charset="0"/>
              </a:rPr>
              <a:t>both</a:t>
            </a:r>
            <a:r>
              <a:rPr lang="en-US" sz="1900" dirty="0" smtClean="0">
                <a:solidFill>
                  <a:schemeClr val="tx1">
                    <a:lumMod val="50000"/>
                    <a:lumOff val="50000"/>
                  </a:schemeClr>
                </a:solidFill>
                <a:latin typeface="Bookman Old Style" panose="02050604050505020204" pitchFamily="18" charset="0"/>
              </a:rPr>
              <a:t> love </a:t>
            </a:r>
            <a:r>
              <a:rPr lang="en-US" sz="1900" b="1" dirty="0" smtClean="0">
                <a:solidFill>
                  <a:schemeClr val="tx1">
                    <a:lumMod val="50000"/>
                    <a:lumOff val="50000"/>
                  </a:schemeClr>
                </a:solidFill>
                <a:latin typeface="Bookman Old Style" panose="02050604050505020204" pitchFamily="18" charset="0"/>
              </a:rPr>
              <a:t>and</a:t>
            </a:r>
            <a:r>
              <a:rPr lang="en-US" sz="1900" dirty="0" smtClean="0">
                <a:solidFill>
                  <a:schemeClr val="tx1">
                    <a:lumMod val="50000"/>
                    <a:lumOff val="50000"/>
                  </a:schemeClr>
                </a:solidFill>
                <a:latin typeface="Bookman Old Style" panose="02050604050505020204" pitchFamily="18" charset="0"/>
              </a:rPr>
              <a:t> discipline to become responsible members of society.</a:t>
            </a:r>
            <a:endParaRPr lang="en-US" sz="1900"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1037844" y="4516851"/>
            <a:ext cx="10520172" cy="1261884"/>
          </a:xfrm>
          <a:prstGeom prst="rect">
            <a:avLst/>
          </a:prstGeom>
          <a:noFill/>
        </p:spPr>
        <p:txBody>
          <a:bodyPr wrap="square" rtlCol="0">
            <a:spAutoFit/>
          </a:bodyPr>
          <a:lstStyle/>
          <a:p>
            <a:pPr marL="457200" indent="-457200">
              <a:buFont typeface="+mj-lt"/>
              <a:buAutoNum type="alphaLcPeriod" startAt="5"/>
            </a:pPr>
            <a:r>
              <a:rPr lang="en-US" sz="1900" dirty="0" smtClean="0">
                <a:solidFill>
                  <a:schemeClr val="tx1">
                    <a:lumMod val="50000"/>
                    <a:lumOff val="50000"/>
                  </a:schemeClr>
                </a:solidFill>
                <a:latin typeface="Bookman Old Style" panose="02050604050505020204" pitchFamily="18" charset="0"/>
              </a:rPr>
              <a:t>Young people in my culture have less freedom than young people in the United States in three areas: </a:t>
            </a:r>
            <a:r>
              <a:rPr lang="en-US" sz="1900" b="1" dirty="0" smtClean="0">
                <a:solidFill>
                  <a:schemeClr val="tx1">
                    <a:lumMod val="50000"/>
                    <a:lumOff val="50000"/>
                  </a:schemeClr>
                </a:solidFill>
                <a:latin typeface="Bookman Old Style" panose="02050604050505020204" pitchFamily="18" charset="0"/>
              </a:rPr>
              <a:t>where they live, whom they marry, and what their job is.</a:t>
            </a:r>
          </a:p>
          <a:p>
            <a:pPr marL="457200" indent="-457200">
              <a:buFont typeface="+mj-lt"/>
              <a:buAutoNum type="alphaLcPeriod" startAt="5"/>
            </a:pPr>
            <a:r>
              <a:rPr lang="en-US" sz="1900" dirty="0" smtClean="0">
                <a:solidFill>
                  <a:schemeClr val="tx1">
                    <a:lumMod val="50000"/>
                    <a:lumOff val="50000"/>
                  </a:schemeClr>
                </a:solidFill>
                <a:latin typeface="Bookman Old Style" panose="02050604050505020204" pitchFamily="18" charset="0"/>
              </a:rPr>
              <a:t>The Father of Psychoanalysis, Sigmund Freud, believed that the human mind had three separate parts: </a:t>
            </a:r>
            <a:r>
              <a:rPr lang="en-US" sz="1900" b="1" dirty="0" smtClean="0">
                <a:solidFill>
                  <a:schemeClr val="tx1">
                    <a:lumMod val="50000"/>
                    <a:lumOff val="50000"/>
                  </a:schemeClr>
                </a:solidFill>
                <a:latin typeface="Bookman Old Style" panose="02050604050505020204" pitchFamily="18" charset="0"/>
              </a:rPr>
              <a:t>the id, the ego, and the superego.</a:t>
            </a:r>
            <a:endParaRPr lang="en-US" sz="1900" b="1"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366889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Body Paragraphs</a:t>
            </a:r>
            <a:endParaRPr lang="en-US" dirty="0"/>
          </a:p>
        </p:txBody>
      </p:sp>
      <p:sp>
        <p:nvSpPr>
          <p:cNvPr id="5" name="Text Placeholder 4"/>
          <p:cNvSpPr>
            <a:spLocks noGrp="1"/>
          </p:cNvSpPr>
          <p:nvPr>
            <p:ph type="body" sz="quarter" idx="13"/>
          </p:nvPr>
        </p:nvSpPr>
        <p:spPr>
          <a:xfrm>
            <a:off x="838200" y="1249613"/>
            <a:ext cx="10783824" cy="5334067"/>
          </a:xfrm>
        </p:spPr>
        <p:txBody>
          <a:bodyPr>
            <a:normAutofit/>
          </a:bodyPr>
          <a:lstStyle/>
          <a:p>
            <a:pPr marL="0" indent="0">
              <a:lnSpc>
                <a:spcPct val="110000"/>
              </a:lnSpc>
              <a:spcBef>
                <a:spcPts val="1800"/>
              </a:spcBef>
              <a:spcAft>
                <a:spcPts val="600"/>
              </a:spcAft>
              <a:buNone/>
            </a:pPr>
            <a:r>
              <a:rPr lang="en-US" b="1" dirty="0"/>
              <a:t>Thesis Statements </a:t>
            </a:r>
            <a:r>
              <a:rPr lang="en-US" b="1" dirty="0" smtClean="0"/>
              <a:t>Pitfalls</a:t>
            </a:r>
            <a:endParaRPr lang="en-US" dirty="0" smtClean="0"/>
          </a:p>
          <a:p>
            <a:pPr marL="0" indent="0">
              <a:buNone/>
            </a:pPr>
            <a:r>
              <a:rPr lang="en-US" dirty="0"/>
              <a:t>A thesis is the most important sentence in your essay, so write it with special </a:t>
            </a:r>
            <a:r>
              <a:rPr lang="en-US" dirty="0" smtClean="0"/>
              <a:t>thought and </a:t>
            </a:r>
            <a:r>
              <a:rPr lang="en-US" dirty="0"/>
              <a:t>care. Avoid these common problems</a:t>
            </a:r>
            <a:r>
              <a:rPr lang="en-US" dirty="0" smtClean="0"/>
              <a:t>:</a:t>
            </a:r>
          </a:p>
          <a:p>
            <a:pPr marL="514350" indent="-514350">
              <a:buFont typeface="+mj-lt"/>
              <a:buAutoNum type="arabicPeriod"/>
            </a:pPr>
            <a:r>
              <a:rPr lang="en-US" dirty="0" smtClean="0"/>
              <a:t>The </a:t>
            </a:r>
            <a:r>
              <a:rPr lang="en-US" dirty="0"/>
              <a:t>thesis is too general</a:t>
            </a:r>
            <a:r>
              <a:rPr lang="en-US" dirty="0" smtClean="0"/>
              <a:t>.</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a:t>The thesis </a:t>
            </a:r>
            <a:r>
              <a:rPr lang="en-US" dirty="0" smtClean="0"/>
              <a:t>makes </a:t>
            </a:r>
            <a:r>
              <a:rPr lang="en-US" dirty="0"/>
              <a:t>a simple announcement</a:t>
            </a:r>
            <a:r>
              <a:rPr lang="en-US" dirty="0" smtClean="0"/>
              <a:t>.</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a:t>The thesis states an obvious fact</a:t>
            </a:r>
            <a:r>
              <a:rPr lang="en-US" dirty="0" smtClean="0"/>
              <a:t>.</a:t>
            </a:r>
          </a:p>
          <a:p>
            <a:pPr marL="514350" indent="-514350">
              <a:buFont typeface="+mj-lt"/>
              <a:buAutoNum type="arabicPeriod"/>
            </a:pPr>
            <a:endParaRPr lang="en-US" dirty="0"/>
          </a:p>
          <a:p>
            <a:pPr marL="514350" indent="-514350">
              <a:buFont typeface="+mj-lt"/>
              <a:buAutoNum type="arabicPeriod"/>
            </a:pPr>
            <a:endParaRPr lang="en-US" dirty="0" smtClean="0"/>
          </a:p>
        </p:txBody>
      </p:sp>
      <p:grpSp>
        <p:nvGrpSpPr>
          <p:cNvPr id="2" name="Group 1"/>
          <p:cNvGrpSpPr/>
          <p:nvPr/>
        </p:nvGrpSpPr>
        <p:grpSpPr>
          <a:xfrm>
            <a:off x="1536192" y="3393479"/>
            <a:ext cx="9509760" cy="764455"/>
            <a:chOff x="1536192" y="3393479"/>
            <a:chExt cx="9509760" cy="764455"/>
          </a:xfrm>
        </p:grpSpPr>
        <p:sp>
          <p:nvSpPr>
            <p:cNvPr id="10" name="TextBox 9"/>
            <p:cNvSpPr txBox="1"/>
            <p:nvPr/>
          </p:nvSpPr>
          <p:spPr>
            <a:xfrm>
              <a:off x="3217112" y="3395964"/>
              <a:ext cx="7828840" cy="384721"/>
            </a:xfrm>
            <a:prstGeom prst="rect">
              <a:avLst/>
            </a:prstGeom>
            <a:noFill/>
          </p:spPr>
          <p:txBody>
            <a:bodyPr wrap="square" rtlCol="0">
              <a:spAutoFit/>
            </a:bodyPr>
            <a:lstStyle/>
            <a:p>
              <a:r>
                <a:rPr lang="en-US" sz="1900" dirty="0" smtClean="0">
                  <a:solidFill>
                    <a:schemeClr val="tx1">
                      <a:lumMod val="50000"/>
                      <a:lumOff val="50000"/>
                    </a:schemeClr>
                  </a:solidFill>
                  <a:latin typeface="Bookman Old Style" panose="02050604050505020204" pitchFamily="18" charset="0"/>
                </a:rPr>
                <a:t>A college education is a good investment.</a:t>
              </a:r>
              <a:endParaRPr lang="en-US" sz="1900" u="sng" dirty="0">
                <a:solidFill>
                  <a:schemeClr val="tx1">
                    <a:lumMod val="50000"/>
                    <a:lumOff val="50000"/>
                  </a:schemeClr>
                </a:solidFill>
                <a:latin typeface="Bookman Old Style" panose="02050604050505020204" pitchFamily="18" charset="0"/>
              </a:endParaRPr>
            </a:p>
          </p:txBody>
        </p:sp>
        <p:sp>
          <p:nvSpPr>
            <p:cNvPr id="11" name="TextBox 10"/>
            <p:cNvSpPr txBox="1"/>
            <p:nvPr/>
          </p:nvSpPr>
          <p:spPr>
            <a:xfrm>
              <a:off x="1536192" y="3393479"/>
              <a:ext cx="1680920" cy="384721"/>
            </a:xfrm>
            <a:prstGeom prst="rect">
              <a:avLst/>
            </a:prstGeom>
            <a:noFill/>
          </p:spPr>
          <p:txBody>
            <a:bodyPr wrap="square" rtlCol="0">
              <a:spAutoFit/>
            </a:bodyPr>
            <a:lstStyle/>
            <a:p>
              <a:pPr algn="ctr"/>
              <a:r>
                <a:rPr lang="en-US" sz="1900" dirty="0" smtClean="0">
                  <a:solidFill>
                    <a:schemeClr val="accent1">
                      <a:lumMod val="50000"/>
                    </a:schemeClr>
                  </a:solidFill>
                </a:rPr>
                <a:t>Too GENERAL</a:t>
              </a:r>
              <a:endParaRPr lang="en-US" sz="1900" dirty="0">
                <a:solidFill>
                  <a:schemeClr val="accent1">
                    <a:lumMod val="50000"/>
                  </a:schemeClr>
                </a:solidFill>
              </a:endParaRPr>
            </a:p>
          </p:txBody>
        </p:sp>
        <p:sp>
          <p:nvSpPr>
            <p:cNvPr id="12" name="TextBox 11"/>
            <p:cNvSpPr txBox="1"/>
            <p:nvPr/>
          </p:nvSpPr>
          <p:spPr>
            <a:xfrm>
              <a:off x="3217112" y="3773213"/>
              <a:ext cx="7828840" cy="384721"/>
            </a:xfrm>
            <a:prstGeom prst="rect">
              <a:avLst/>
            </a:prstGeom>
            <a:noFill/>
          </p:spPr>
          <p:txBody>
            <a:bodyPr wrap="square" rtlCol="0">
              <a:spAutoFit/>
            </a:bodyPr>
            <a:lstStyle/>
            <a:p>
              <a:r>
                <a:rPr lang="en-US" sz="1900" dirty="0" smtClean="0">
                  <a:solidFill>
                    <a:schemeClr val="tx1">
                      <a:lumMod val="50000"/>
                      <a:lumOff val="50000"/>
                    </a:schemeClr>
                  </a:solidFill>
                  <a:latin typeface="Bookman Old Style" panose="02050604050505020204" pitchFamily="18" charset="0"/>
                </a:rPr>
                <a:t>A college education is a good investment for four reasons.</a:t>
              </a:r>
              <a:endParaRPr lang="en-US" sz="1900" u="sng" dirty="0">
                <a:solidFill>
                  <a:schemeClr val="tx1">
                    <a:lumMod val="50000"/>
                    <a:lumOff val="50000"/>
                  </a:schemeClr>
                </a:solidFill>
                <a:latin typeface="Bookman Old Style" panose="02050604050505020204" pitchFamily="18" charset="0"/>
              </a:endParaRPr>
            </a:p>
          </p:txBody>
        </p:sp>
        <p:sp>
          <p:nvSpPr>
            <p:cNvPr id="13" name="TextBox 12"/>
            <p:cNvSpPr txBox="1"/>
            <p:nvPr/>
          </p:nvSpPr>
          <p:spPr>
            <a:xfrm>
              <a:off x="1719072" y="3770728"/>
              <a:ext cx="1498040" cy="384721"/>
            </a:xfrm>
            <a:prstGeom prst="rect">
              <a:avLst/>
            </a:prstGeom>
            <a:noFill/>
          </p:spPr>
          <p:txBody>
            <a:bodyPr wrap="square" rtlCol="0">
              <a:spAutoFit/>
            </a:bodyPr>
            <a:lstStyle/>
            <a:p>
              <a:pPr algn="ctr"/>
              <a:r>
                <a:rPr lang="en-US" sz="1900" dirty="0" smtClean="0">
                  <a:solidFill>
                    <a:schemeClr val="accent1">
                      <a:lumMod val="50000"/>
                    </a:schemeClr>
                  </a:solidFill>
                </a:rPr>
                <a:t>IMPROVED</a:t>
              </a:r>
              <a:endParaRPr lang="en-US" sz="1900" dirty="0">
                <a:solidFill>
                  <a:schemeClr val="accent1">
                    <a:lumMod val="50000"/>
                  </a:schemeClr>
                </a:solidFill>
              </a:endParaRPr>
            </a:p>
          </p:txBody>
        </p:sp>
      </p:grpSp>
      <p:grpSp>
        <p:nvGrpSpPr>
          <p:cNvPr id="14" name="Group 13"/>
          <p:cNvGrpSpPr/>
          <p:nvPr/>
        </p:nvGrpSpPr>
        <p:grpSpPr>
          <a:xfrm>
            <a:off x="1133856" y="4920527"/>
            <a:ext cx="9912096" cy="764455"/>
            <a:chOff x="1133856" y="3393479"/>
            <a:chExt cx="9912096" cy="764455"/>
          </a:xfrm>
        </p:grpSpPr>
        <p:sp>
          <p:nvSpPr>
            <p:cNvPr id="15" name="TextBox 14"/>
            <p:cNvSpPr txBox="1"/>
            <p:nvPr/>
          </p:nvSpPr>
          <p:spPr>
            <a:xfrm>
              <a:off x="3217112" y="3395964"/>
              <a:ext cx="7828840" cy="384721"/>
            </a:xfrm>
            <a:prstGeom prst="rect">
              <a:avLst/>
            </a:prstGeom>
            <a:noFill/>
          </p:spPr>
          <p:txBody>
            <a:bodyPr wrap="square" rtlCol="0">
              <a:spAutoFit/>
            </a:bodyPr>
            <a:lstStyle/>
            <a:p>
              <a:r>
                <a:rPr lang="en-US" sz="1900" dirty="0" smtClean="0">
                  <a:solidFill>
                    <a:schemeClr val="tx1">
                      <a:lumMod val="50000"/>
                      <a:lumOff val="50000"/>
                    </a:schemeClr>
                  </a:solidFill>
                  <a:latin typeface="Bookman Old Style" panose="02050604050505020204" pitchFamily="18" charset="0"/>
                </a:rPr>
                <a:t>I am going to write about sports injuries.</a:t>
              </a:r>
              <a:endParaRPr lang="en-US" sz="1900" u="sng" dirty="0">
                <a:solidFill>
                  <a:schemeClr val="tx1">
                    <a:lumMod val="50000"/>
                    <a:lumOff val="50000"/>
                  </a:schemeClr>
                </a:solidFill>
                <a:latin typeface="Bookman Old Style" panose="02050604050505020204" pitchFamily="18" charset="0"/>
              </a:endParaRPr>
            </a:p>
          </p:txBody>
        </p:sp>
        <p:sp>
          <p:nvSpPr>
            <p:cNvPr id="16" name="TextBox 15"/>
            <p:cNvSpPr txBox="1"/>
            <p:nvPr/>
          </p:nvSpPr>
          <p:spPr>
            <a:xfrm>
              <a:off x="1133856" y="3393479"/>
              <a:ext cx="2083256" cy="384721"/>
            </a:xfrm>
            <a:prstGeom prst="rect">
              <a:avLst/>
            </a:prstGeom>
            <a:noFill/>
          </p:spPr>
          <p:txBody>
            <a:bodyPr wrap="square" rtlCol="0">
              <a:spAutoFit/>
            </a:bodyPr>
            <a:lstStyle/>
            <a:p>
              <a:pPr algn="ctr"/>
              <a:r>
                <a:rPr lang="en-US" sz="1900" dirty="0" smtClean="0">
                  <a:solidFill>
                    <a:schemeClr val="accent1">
                      <a:lumMod val="50000"/>
                    </a:schemeClr>
                  </a:solidFill>
                </a:rPr>
                <a:t>ANNOUNCEMENT</a:t>
              </a:r>
              <a:endParaRPr lang="en-US" sz="1900" dirty="0">
                <a:solidFill>
                  <a:schemeClr val="accent1">
                    <a:lumMod val="50000"/>
                  </a:schemeClr>
                </a:solidFill>
              </a:endParaRPr>
            </a:p>
          </p:txBody>
        </p:sp>
        <p:sp>
          <p:nvSpPr>
            <p:cNvPr id="17" name="TextBox 16"/>
            <p:cNvSpPr txBox="1"/>
            <p:nvPr/>
          </p:nvSpPr>
          <p:spPr>
            <a:xfrm>
              <a:off x="3217112" y="3773213"/>
              <a:ext cx="7828840" cy="384721"/>
            </a:xfrm>
            <a:prstGeom prst="rect">
              <a:avLst/>
            </a:prstGeom>
            <a:noFill/>
          </p:spPr>
          <p:txBody>
            <a:bodyPr wrap="square" rtlCol="0">
              <a:spAutoFit/>
            </a:bodyPr>
            <a:lstStyle/>
            <a:p>
              <a:r>
                <a:rPr lang="en-US" sz="1900" dirty="0" smtClean="0">
                  <a:solidFill>
                    <a:schemeClr val="tx1">
                      <a:lumMod val="50000"/>
                      <a:lumOff val="50000"/>
                    </a:schemeClr>
                  </a:solidFill>
                  <a:latin typeface="Bookman Old Style" panose="02050604050505020204" pitchFamily="18" charset="0"/>
                </a:rPr>
                <a:t>Avoid sports injuries by taking a few simple precautions.</a:t>
              </a:r>
              <a:endParaRPr lang="en-US" sz="1900" u="sng" dirty="0">
                <a:solidFill>
                  <a:schemeClr val="tx1">
                    <a:lumMod val="50000"/>
                    <a:lumOff val="50000"/>
                  </a:schemeClr>
                </a:solidFill>
                <a:latin typeface="Bookman Old Style" panose="02050604050505020204" pitchFamily="18" charset="0"/>
              </a:endParaRPr>
            </a:p>
          </p:txBody>
        </p:sp>
        <p:sp>
          <p:nvSpPr>
            <p:cNvPr id="18" name="TextBox 17"/>
            <p:cNvSpPr txBox="1"/>
            <p:nvPr/>
          </p:nvSpPr>
          <p:spPr>
            <a:xfrm>
              <a:off x="1719072" y="3770728"/>
              <a:ext cx="1498040" cy="384721"/>
            </a:xfrm>
            <a:prstGeom prst="rect">
              <a:avLst/>
            </a:prstGeom>
            <a:noFill/>
          </p:spPr>
          <p:txBody>
            <a:bodyPr wrap="square" rtlCol="0">
              <a:spAutoFit/>
            </a:bodyPr>
            <a:lstStyle/>
            <a:p>
              <a:pPr algn="ctr"/>
              <a:r>
                <a:rPr lang="en-US" sz="1900" dirty="0" smtClean="0">
                  <a:solidFill>
                    <a:schemeClr val="accent1">
                      <a:lumMod val="50000"/>
                    </a:schemeClr>
                  </a:solidFill>
                </a:rPr>
                <a:t>IMPROVED</a:t>
              </a:r>
              <a:endParaRPr lang="en-US" sz="1900" dirty="0">
                <a:solidFill>
                  <a:schemeClr val="accent1">
                    <a:lumMod val="50000"/>
                  </a:schemeClr>
                </a:solidFill>
              </a:endParaRPr>
            </a:p>
          </p:txBody>
        </p:sp>
      </p:grpSp>
    </p:spTree>
    <p:extLst>
      <p:ext uri="{BB962C8B-B14F-4D97-AF65-F5344CB8AC3E}">
        <p14:creationId xmlns:p14="http://schemas.microsoft.com/office/powerpoint/2010/main" val="1464242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Concluding Paragraph</a:t>
            </a:r>
            <a:endParaRPr lang="en-US" dirty="0"/>
          </a:p>
        </p:txBody>
      </p:sp>
      <p:sp>
        <p:nvSpPr>
          <p:cNvPr id="5" name="Text Placeholder 4"/>
          <p:cNvSpPr>
            <a:spLocks noGrp="1"/>
          </p:cNvSpPr>
          <p:nvPr>
            <p:ph type="body" sz="quarter" idx="13"/>
          </p:nvPr>
        </p:nvSpPr>
        <p:spPr>
          <a:xfrm>
            <a:off x="838200" y="1249613"/>
            <a:ext cx="10783824" cy="5489515"/>
          </a:xfrm>
        </p:spPr>
        <p:txBody>
          <a:bodyPr>
            <a:normAutofit/>
          </a:bodyPr>
          <a:lstStyle/>
          <a:p>
            <a:pPr marL="0" indent="0">
              <a:lnSpc>
                <a:spcPct val="110000"/>
              </a:lnSpc>
              <a:spcBef>
                <a:spcPts val="600"/>
              </a:spcBef>
              <a:buNone/>
            </a:pPr>
            <a:r>
              <a:rPr lang="en-US" dirty="0"/>
              <a:t>The conclusion is the final paragraph in an essay. It has three </a:t>
            </a:r>
            <a:r>
              <a:rPr lang="en-US" dirty="0" smtClean="0"/>
              <a:t>purposes:</a:t>
            </a:r>
          </a:p>
          <a:p>
            <a:pPr marL="971550" lvl="1" indent="-514350">
              <a:lnSpc>
                <a:spcPct val="110000"/>
              </a:lnSpc>
              <a:spcBef>
                <a:spcPts val="600"/>
              </a:spcBef>
              <a:buFont typeface="+mj-lt"/>
              <a:buAutoNum type="arabicPeriod"/>
            </a:pPr>
            <a:r>
              <a:rPr lang="en-US" dirty="0"/>
              <a:t>It signals the end of the essay</a:t>
            </a:r>
            <a:r>
              <a:rPr lang="en-US" dirty="0" smtClean="0"/>
              <a:t>.</a:t>
            </a:r>
          </a:p>
          <a:p>
            <a:pPr marL="971550" lvl="1" indent="-514350">
              <a:lnSpc>
                <a:spcPct val="110000"/>
              </a:lnSpc>
              <a:spcBef>
                <a:spcPts val="600"/>
              </a:spcBef>
              <a:buFont typeface="+mj-lt"/>
              <a:buAutoNum type="arabicPeriod"/>
            </a:pPr>
            <a:r>
              <a:rPr lang="en-US" dirty="0"/>
              <a:t>It reminds your reader of your main </a:t>
            </a:r>
            <a:r>
              <a:rPr lang="en-US" dirty="0" smtClean="0"/>
              <a:t>points</a:t>
            </a:r>
          </a:p>
          <a:p>
            <a:pPr lvl="2"/>
            <a:r>
              <a:rPr lang="en-US" sz="2400" dirty="0" smtClean="0"/>
              <a:t>summarize </a:t>
            </a:r>
            <a:r>
              <a:rPr lang="en-US" sz="2400" dirty="0"/>
              <a:t>your subtopics.</a:t>
            </a:r>
          </a:p>
          <a:p>
            <a:pPr lvl="2"/>
            <a:r>
              <a:rPr lang="en-US" sz="2400" dirty="0" smtClean="0"/>
              <a:t>paraphrase </a:t>
            </a:r>
            <a:r>
              <a:rPr lang="en-US" sz="2400" dirty="0"/>
              <a:t>your thesis</a:t>
            </a:r>
            <a:r>
              <a:rPr lang="en-US" sz="2400" dirty="0" smtClean="0"/>
              <a:t>.</a:t>
            </a:r>
          </a:p>
          <a:p>
            <a:pPr marL="971550" lvl="1" indent="-514350">
              <a:buFont typeface="+mj-lt"/>
              <a:buAutoNum type="arabicPeriod"/>
            </a:pPr>
            <a:r>
              <a:rPr lang="en-US" dirty="0"/>
              <a:t>It leaves your reader with your final thoughts on the </a:t>
            </a:r>
            <a:r>
              <a:rPr lang="en-US" dirty="0" smtClean="0"/>
              <a:t>topic.</a:t>
            </a:r>
            <a:endParaRPr lang="en-US" dirty="0"/>
          </a:p>
          <a:p>
            <a:pPr marL="0" indent="0">
              <a:spcBef>
                <a:spcPts val="3000"/>
              </a:spcBef>
              <a:buNone/>
            </a:pPr>
            <a:r>
              <a:rPr lang="en-US" dirty="0"/>
              <a:t>Here are techniques that you can use to write a memorable </a:t>
            </a:r>
            <a:r>
              <a:rPr lang="en-US" dirty="0" smtClean="0"/>
              <a:t>conclusion:</a:t>
            </a:r>
          </a:p>
          <a:p>
            <a:pPr lvl="1"/>
            <a:r>
              <a:rPr lang="en-US" dirty="0"/>
              <a:t>Make a </a:t>
            </a:r>
            <a:r>
              <a:rPr lang="en-US" dirty="0" smtClean="0"/>
              <a:t>prediction.</a:t>
            </a:r>
          </a:p>
          <a:p>
            <a:pPr lvl="1"/>
            <a:r>
              <a:rPr lang="en-US" dirty="0"/>
              <a:t>Suggest results or consequences</a:t>
            </a:r>
            <a:r>
              <a:rPr lang="en-US" dirty="0" smtClean="0"/>
              <a:t>.</a:t>
            </a:r>
          </a:p>
          <a:p>
            <a:pPr lvl="1"/>
            <a:r>
              <a:rPr lang="en-US" dirty="0"/>
              <a:t>Suggest a solution, make a recommendation, or call for action</a:t>
            </a:r>
            <a:r>
              <a:rPr lang="en-US" dirty="0" smtClean="0"/>
              <a:t>.</a:t>
            </a:r>
          </a:p>
          <a:p>
            <a:pPr lvl="1"/>
            <a:r>
              <a:rPr lang="en-US" dirty="0"/>
              <a:t>Quote an authority on the topic.</a:t>
            </a:r>
            <a:endParaRPr lang="en-US" dirty="0" smtClean="0"/>
          </a:p>
        </p:txBody>
      </p:sp>
    </p:spTree>
    <p:extLst>
      <p:ext uri="{BB962C8B-B14F-4D97-AF65-F5344CB8AC3E}">
        <p14:creationId xmlns:p14="http://schemas.microsoft.com/office/powerpoint/2010/main" val="35501899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Essay Outlining</a:t>
            </a:r>
            <a:endParaRPr lang="en-US" dirty="0"/>
          </a:p>
        </p:txBody>
      </p:sp>
      <p:sp>
        <p:nvSpPr>
          <p:cNvPr id="5" name="Text Placeholder 4"/>
          <p:cNvSpPr>
            <a:spLocks noGrp="1"/>
          </p:cNvSpPr>
          <p:nvPr>
            <p:ph type="body" sz="quarter" idx="13"/>
          </p:nvPr>
        </p:nvSpPr>
        <p:spPr>
          <a:xfrm>
            <a:off x="838200" y="1249613"/>
            <a:ext cx="10783824" cy="5489515"/>
          </a:xfrm>
        </p:spPr>
        <p:txBody>
          <a:bodyPr>
            <a:normAutofit/>
          </a:bodyPr>
          <a:lstStyle/>
          <a:p>
            <a:r>
              <a:rPr lang="en-US" dirty="0" smtClean="0"/>
              <a:t>Because an essay is long, it is important to organize and plan before you begin to write. The best way to do this is to make an outline. An outline not only organizes your thoughts, but it also keeps you on track once you begin to write.</a:t>
            </a:r>
          </a:p>
          <a:p>
            <a:r>
              <a:rPr lang="en-US" dirty="0"/>
              <a:t>A formal outline has a system of numbers and letters such as the following. </a:t>
            </a:r>
            <a:r>
              <a:rPr lang="en-US" dirty="0" smtClean="0"/>
              <a:t>In other </a:t>
            </a:r>
            <a:r>
              <a:rPr lang="en-US" dirty="0"/>
              <a:t>fields of study, different systems are </a:t>
            </a:r>
            <a:r>
              <a:rPr lang="en-US" dirty="0" smtClean="0"/>
              <a:t>used:</a:t>
            </a:r>
          </a:p>
          <a:p>
            <a:pPr marL="457200" lvl="1" indent="0">
              <a:spcBef>
                <a:spcPts val="2400"/>
              </a:spcBef>
              <a:buNone/>
            </a:pPr>
            <a:r>
              <a:rPr lang="en-US" sz="2500" dirty="0" smtClean="0"/>
              <a:t>- Roman </a:t>
            </a:r>
            <a:r>
              <a:rPr lang="en-US" sz="2500" dirty="0"/>
              <a:t>numerals I, II, and III number the major sections of an </a:t>
            </a:r>
            <a:r>
              <a:rPr lang="en-US" sz="2500" dirty="0" smtClean="0"/>
              <a:t>essay</a:t>
            </a:r>
          </a:p>
          <a:p>
            <a:pPr marL="914400" lvl="2" indent="0">
              <a:buNone/>
            </a:pPr>
            <a:r>
              <a:rPr lang="en-US" sz="2400" dirty="0" smtClean="0"/>
              <a:t>- Capital letters A, B, C, D, and so on label the body paragraphs.</a:t>
            </a:r>
          </a:p>
          <a:p>
            <a:pPr marL="1371600" lvl="3" indent="0">
              <a:buNone/>
            </a:pPr>
            <a:r>
              <a:rPr lang="en-US" sz="2200" dirty="0" smtClean="0"/>
              <a:t>- Arabic </a:t>
            </a:r>
            <a:r>
              <a:rPr lang="en-US" sz="2200" dirty="0"/>
              <a:t>numerals 1,2,3,4, and so on number the subpoints in </a:t>
            </a:r>
            <a:r>
              <a:rPr lang="en-US" sz="2200" dirty="0" smtClean="0"/>
              <a:t>each paragraph</a:t>
            </a:r>
            <a:r>
              <a:rPr lang="en-US" sz="2200" dirty="0"/>
              <a:t>.</a:t>
            </a:r>
          </a:p>
          <a:p>
            <a:pPr marL="1828800" lvl="4" indent="0">
              <a:buNone/>
            </a:pPr>
            <a:r>
              <a:rPr lang="en-US" sz="2100" dirty="0" smtClean="0"/>
              <a:t>- Small </a:t>
            </a:r>
            <a:r>
              <a:rPr lang="en-US" sz="2100" dirty="0"/>
              <a:t>letters a, b, c, d, and so on label the specific supporting details.</a:t>
            </a:r>
            <a:endParaRPr lang="en-US" sz="2100" dirty="0" smtClean="0"/>
          </a:p>
        </p:txBody>
      </p:sp>
    </p:spTree>
    <p:extLst>
      <p:ext uri="{BB962C8B-B14F-4D97-AF65-F5344CB8AC3E}">
        <p14:creationId xmlns:p14="http://schemas.microsoft.com/office/powerpoint/2010/main" val="30344377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608387"/>
          </a:xfrm>
        </p:spPr>
        <p:txBody>
          <a:bodyPr>
            <a:normAutofit fontScale="77500" lnSpcReduction="20000"/>
          </a:bodyPr>
          <a:lstStyle/>
          <a:p>
            <a:pPr marL="0" indent="0">
              <a:spcBef>
                <a:spcPts val="600"/>
              </a:spcBef>
              <a:spcAft>
                <a:spcPts val="2400"/>
              </a:spcAft>
              <a:buNone/>
            </a:pPr>
            <a:r>
              <a:rPr lang="en-US" b="1" dirty="0" smtClean="0"/>
              <a:t>Main </a:t>
            </a:r>
            <a:r>
              <a:rPr lang="en-US" b="1" dirty="0"/>
              <a:t>Parts of an </a:t>
            </a:r>
            <a:r>
              <a:rPr lang="en-US" b="1" dirty="0" smtClean="0"/>
              <a:t>Essay</a:t>
            </a:r>
          </a:p>
          <a:p>
            <a:pPr marL="514350" indent="-514350">
              <a:spcBef>
                <a:spcPts val="600"/>
              </a:spcBef>
              <a:spcAft>
                <a:spcPts val="600"/>
              </a:spcAft>
              <a:buAutoNum type="arabicPeriod"/>
            </a:pPr>
            <a:r>
              <a:rPr lang="en-US" dirty="0" smtClean="0"/>
              <a:t>An essay has three main parts: an introduction, a body, and a conclusion.</a:t>
            </a:r>
          </a:p>
          <a:p>
            <a:pPr lvl="1">
              <a:lnSpc>
                <a:spcPct val="110000"/>
              </a:lnSpc>
              <a:spcBef>
                <a:spcPts val="600"/>
              </a:spcBef>
              <a:spcAft>
                <a:spcPts val="600"/>
              </a:spcAft>
            </a:pPr>
            <a:r>
              <a:rPr lang="en-US" dirty="0" smtClean="0"/>
              <a:t>The introductory paragraph consists of two parts: a few general statements to attract your reader's attention and a thesis statement to state your main idea. A thesis statement may also name the major subdivisions of the topic, and it may indicate how you will organize the essay.</a:t>
            </a:r>
          </a:p>
          <a:p>
            <a:pPr lvl="1">
              <a:lnSpc>
                <a:spcPct val="110000"/>
              </a:lnSpc>
              <a:spcBef>
                <a:spcPts val="600"/>
              </a:spcBef>
              <a:spcAft>
                <a:spcPts val="600"/>
              </a:spcAft>
            </a:pPr>
            <a:r>
              <a:rPr lang="en-US" dirty="0" smtClean="0"/>
              <a:t>The body of an essay discusses the subtopics, one by one. It contains as many paragraphs as necessary to explain all subtopics. </a:t>
            </a:r>
          </a:p>
          <a:p>
            <a:pPr lvl="1">
              <a:lnSpc>
                <a:spcPct val="110000"/>
              </a:lnSpc>
              <a:spcBef>
                <a:spcPts val="600"/>
              </a:spcBef>
              <a:spcAft>
                <a:spcPts val="600"/>
              </a:spcAft>
            </a:pPr>
            <a:r>
              <a:rPr lang="en-US" dirty="0" smtClean="0"/>
              <a:t>The concluding paragraph reminds your reader of what you have said. In it, you summarize your main ideas or paraphrase your thesis. You may also mal&lt;:e a final comment on the topic for your reader to remember.</a:t>
            </a:r>
          </a:p>
          <a:p>
            <a:pPr marL="514350" indent="-514350">
              <a:lnSpc>
                <a:spcPct val="120000"/>
              </a:lnSpc>
              <a:spcBef>
                <a:spcPts val="600"/>
              </a:spcBef>
              <a:spcAft>
                <a:spcPts val="600"/>
              </a:spcAft>
              <a:buAutoNum type="arabicPeriod"/>
            </a:pPr>
            <a:r>
              <a:rPr lang="en-US" dirty="0" smtClean="0"/>
              <a:t>Use the logical division of ideas pattern to divide a topic into separate paragraphs.</a:t>
            </a:r>
          </a:p>
          <a:p>
            <a:pPr marL="514350" indent="-514350">
              <a:lnSpc>
                <a:spcPct val="120000"/>
              </a:lnSpc>
              <a:spcBef>
                <a:spcPts val="600"/>
              </a:spcBef>
              <a:spcAft>
                <a:spcPts val="600"/>
              </a:spcAft>
              <a:buAutoNum type="arabicPeriod"/>
            </a:pPr>
            <a:r>
              <a:rPr lang="en-US" dirty="0" smtClean="0"/>
              <a:t>Link paragraphs with transitions; that is, show how one paragraph is related to the next by using appropriate transition words, phrases, or clauses.</a:t>
            </a:r>
          </a:p>
          <a:p>
            <a:pPr marL="514350" indent="-514350">
              <a:lnSpc>
                <a:spcPct val="120000"/>
              </a:lnSpc>
              <a:spcBef>
                <a:spcPts val="600"/>
              </a:spcBef>
              <a:spcAft>
                <a:spcPts val="600"/>
              </a:spcAft>
              <a:buAutoNum type="arabicPeriod"/>
            </a:pPr>
            <a:r>
              <a:rPr lang="en-US" dirty="0" smtClean="0"/>
              <a:t>Prepare an outline to organize your ideas before you begin to write.</a:t>
            </a:r>
            <a:endParaRPr lang="en-US" dirty="0"/>
          </a:p>
        </p:txBody>
      </p:sp>
    </p:spTree>
    <p:extLst>
      <p:ext uri="{BB962C8B-B14F-4D97-AF65-F5344CB8AC3E}">
        <p14:creationId xmlns:p14="http://schemas.microsoft.com/office/powerpoint/2010/main" val="17988660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5</a:t>
            </a:r>
            <a:endParaRPr lang="en-US" dirty="0"/>
          </a:p>
        </p:txBody>
      </p:sp>
      <p:sp>
        <p:nvSpPr>
          <p:cNvPr id="3" name="Subtitle 2"/>
          <p:cNvSpPr>
            <a:spLocks noGrp="1"/>
          </p:cNvSpPr>
          <p:nvPr>
            <p:ph type="subTitle" idx="1"/>
          </p:nvPr>
        </p:nvSpPr>
        <p:spPr/>
        <p:txBody>
          <a:bodyPr/>
          <a:lstStyle/>
          <a:p>
            <a:r>
              <a:rPr lang="en-US" dirty="0" smtClean="0"/>
              <a:t>Chronological Order:</a:t>
            </a:r>
          </a:p>
          <a:p>
            <a:r>
              <a:rPr lang="en-US" dirty="0" smtClean="0"/>
              <a:t>Process Essays</a:t>
            </a:r>
            <a:endParaRPr lang="en-US" dirty="0"/>
          </a:p>
        </p:txBody>
      </p:sp>
    </p:spTree>
    <p:extLst>
      <p:ext uri="{BB962C8B-B14F-4D97-AF65-F5344CB8AC3E}">
        <p14:creationId xmlns:p14="http://schemas.microsoft.com/office/powerpoint/2010/main" val="2671185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dirty="0" smtClean="0"/>
              <a:t>	</a:t>
            </a:r>
            <a:r>
              <a:rPr lang="en-US" dirty="0" err="1" smtClean="0"/>
              <a:t>Chronos</a:t>
            </a:r>
            <a:r>
              <a:rPr lang="en-US" smtClean="0"/>
              <a:t> is a Greek word meaning time. </a:t>
            </a:r>
            <a:r>
              <a:rPr lang="en-US" b="1" smtClean="0"/>
              <a:t>Chronological order </a:t>
            </a:r>
            <a:r>
              <a:rPr lang="en-US" smtClean="0"/>
              <a:t>is a way of organizing ideas in the order of their occurrence in time. Chronological order has all sorts of uses. </a:t>
            </a:r>
            <a:r>
              <a:rPr lang="en-US" dirty="0" smtClean="0"/>
              <a:t>We use it to tell stories, to relate historical events, and to write biographies and autobiographies. We also use it to explain processes and procedures. </a:t>
            </a:r>
            <a:r>
              <a:rPr lang="en-US" dirty="0"/>
              <a:t>Such essays are called "how </a:t>
            </a:r>
            <a:r>
              <a:rPr lang="en-US" dirty="0" smtClean="0"/>
              <a:t>to“ essays</a:t>
            </a:r>
            <a:r>
              <a:rPr lang="en-US" dirty="0"/>
              <a:t>, or process essays.</a:t>
            </a:r>
            <a:endParaRPr lang="en-US" dirty="0" smtClean="0"/>
          </a:p>
        </p:txBody>
      </p:sp>
    </p:spTree>
    <p:extLst>
      <p:ext uri="{BB962C8B-B14F-4D97-AF65-F5344CB8AC3E}">
        <p14:creationId xmlns:p14="http://schemas.microsoft.com/office/powerpoint/2010/main" val="23558443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Thesis Statements for a Process Essay</a:t>
            </a:r>
            <a:endParaRPr lang="en-US" dirty="0"/>
          </a:p>
        </p:txBody>
      </p:sp>
      <p:sp>
        <p:nvSpPr>
          <p:cNvPr id="5" name="Text Placeholder 4"/>
          <p:cNvSpPr>
            <a:spLocks noGrp="1"/>
          </p:cNvSpPr>
          <p:nvPr>
            <p:ph type="body" sz="quarter" idx="13"/>
          </p:nvPr>
        </p:nvSpPr>
        <p:spPr/>
        <p:txBody>
          <a:bodyPr>
            <a:normAutofit/>
          </a:bodyPr>
          <a:lstStyle/>
          <a:p>
            <a:r>
              <a:rPr lang="en-US" dirty="0" smtClean="0"/>
              <a:t>A thesis statement for a process essay in some way indicates the time order. Expressions such as </a:t>
            </a:r>
            <a:r>
              <a:rPr lang="en-US" i="1" dirty="0" smtClean="0"/>
              <a:t>the process of, the procedure for, plan, develop, evolve, five stages,</a:t>
            </a:r>
            <a:r>
              <a:rPr lang="en-US" dirty="0" smtClean="0"/>
              <a:t> and </a:t>
            </a:r>
            <a:r>
              <a:rPr lang="en-US" i="1" dirty="0" smtClean="0"/>
              <a:t>several phases </a:t>
            </a:r>
            <a:r>
              <a:rPr lang="en-US" dirty="0" smtClean="0"/>
              <a:t>indicate that time order will be used.</a:t>
            </a:r>
          </a:p>
          <a:p>
            <a:endParaRPr lang="en-US" dirty="0"/>
          </a:p>
          <a:p>
            <a:r>
              <a:rPr lang="en-US" dirty="0"/>
              <a:t>Sometimes the thesis statement tells the number of steps in the process</a:t>
            </a:r>
            <a:r>
              <a:rPr lang="en-US" dirty="0" smtClean="0"/>
              <a:t>.</a:t>
            </a:r>
          </a:p>
          <a:p>
            <a:endParaRPr lang="en-US" dirty="0"/>
          </a:p>
          <a:p>
            <a:r>
              <a:rPr lang="en-US" dirty="0"/>
              <a:t>The thesis statement may even name the steps.</a:t>
            </a:r>
          </a:p>
        </p:txBody>
      </p:sp>
      <p:sp>
        <p:nvSpPr>
          <p:cNvPr id="6" name="TextBox 5"/>
          <p:cNvSpPr txBox="1"/>
          <p:nvPr/>
        </p:nvSpPr>
        <p:spPr>
          <a:xfrm>
            <a:off x="1748028" y="2980374"/>
            <a:ext cx="9605772" cy="384721"/>
          </a:xfrm>
          <a:prstGeom prst="rect">
            <a:avLst/>
          </a:prstGeom>
          <a:noFill/>
        </p:spPr>
        <p:txBody>
          <a:bodyPr wrap="square" rtlCol="0">
            <a:spAutoFit/>
          </a:bodyPr>
          <a:lstStyle/>
          <a:p>
            <a:r>
              <a:rPr lang="en-US" sz="1900" dirty="0" smtClean="0">
                <a:solidFill>
                  <a:schemeClr val="tx1">
                    <a:lumMod val="65000"/>
                    <a:lumOff val="35000"/>
                  </a:schemeClr>
                </a:solidFill>
                <a:latin typeface="Bookman Old Style" panose="02050604050505020204" pitchFamily="18" charset="0"/>
              </a:rPr>
              <a:t>Heating water by solar radiation is a simple process.</a:t>
            </a:r>
            <a:endParaRPr lang="en-US" sz="1900" dirty="0">
              <a:solidFill>
                <a:schemeClr val="tx1">
                  <a:lumMod val="65000"/>
                  <a:lumOff val="35000"/>
                </a:schemeClr>
              </a:solidFill>
              <a:latin typeface="Bookman Old Style" panose="02050604050505020204" pitchFamily="18" charset="0"/>
            </a:endParaRPr>
          </a:p>
        </p:txBody>
      </p:sp>
      <p:sp>
        <p:nvSpPr>
          <p:cNvPr id="7" name="TextBox 6"/>
          <p:cNvSpPr txBox="1"/>
          <p:nvPr/>
        </p:nvSpPr>
        <p:spPr>
          <a:xfrm>
            <a:off x="1748028" y="4401514"/>
            <a:ext cx="9605772" cy="384721"/>
          </a:xfrm>
          <a:prstGeom prst="rect">
            <a:avLst/>
          </a:prstGeom>
          <a:noFill/>
        </p:spPr>
        <p:txBody>
          <a:bodyPr wrap="square" rtlCol="0">
            <a:spAutoFit/>
          </a:bodyPr>
          <a:lstStyle/>
          <a:p>
            <a:r>
              <a:rPr lang="en-US" sz="1900" dirty="0" smtClean="0">
                <a:solidFill>
                  <a:schemeClr val="tx1">
                    <a:lumMod val="65000"/>
                    <a:lumOff val="35000"/>
                  </a:schemeClr>
                </a:solidFill>
                <a:latin typeface="Bookman Old Style" panose="02050604050505020204" pitchFamily="18" charset="0"/>
              </a:rPr>
              <a:t>The process of heating water by solar radiation involves three main steps.</a:t>
            </a:r>
            <a:endParaRPr lang="en-US" sz="1900" dirty="0">
              <a:solidFill>
                <a:schemeClr val="tx1">
                  <a:lumMod val="65000"/>
                  <a:lumOff val="35000"/>
                </a:schemeClr>
              </a:solidFill>
              <a:latin typeface="Bookman Old Style" panose="02050604050505020204" pitchFamily="18" charset="0"/>
            </a:endParaRPr>
          </a:p>
        </p:txBody>
      </p:sp>
      <p:sp>
        <p:nvSpPr>
          <p:cNvPr id="8" name="TextBox 7"/>
          <p:cNvSpPr txBox="1"/>
          <p:nvPr/>
        </p:nvSpPr>
        <p:spPr>
          <a:xfrm>
            <a:off x="1748028" y="5463702"/>
            <a:ext cx="9901428" cy="969496"/>
          </a:xfrm>
          <a:prstGeom prst="rect">
            <a:avLst/>
          </a:prstGeom>
          <a:noFill/>
        </p:spPr>
        <p:txBody>
          <a:bodyPr wrap="square" rtlCol="0">
            <a:spAutoFit/>
          </a:bodyPr>
          <a:lstStyle/>
          <a:p>
            <a:r>
              <a:rPr lang="en-US" sz="1900" dirty="0" smtClean="0">
                <a:solidFill>
                  <a:schemeClr val="tx1">
                    <a:lumMod val="65000"/>
                    <a:lumOff val="35000"/>
                  </a:schemeClr>
                </a:solidFill>
                <a:latin typeface="Bookman Old Style" panose="02050604050505020204" pitchFamily="18" charset="0"/>
              </a:rPr>
              <a:t>The main steps in the process of heating water by solar radiation are (1) trapping the sun's energy, (2) heating and storing the hot water, and (3) distributing the hot water to its points of use.</a:t>
            </a:r>
            <a:endParaRPr lang="en-US" sz="1900" dirty="0">
              <a:solidFill>
                <a:schemeClr val="tx1">
                  <a:lumMod val="65000"/>
                  <a:lumOff val="35000"/>
                </a:schemeClr>
              </a:solidFill>
              <a:latin typeface="Bookman Old Style" panose="02050604050505020204" pitchFamily="18" charset="0"/>
            </a:endParaRPr>
          </a:p>
        </p:txBody>
      </p:sp>
    </p:spTree>
    <p:extLst>
      <p:ext uri="{BB962C8B-B14F-4D97-AF65-F5344CB8AC3E}">
        <p14:creationId xmlns:p14="http://schemas.microsoft.com/office/powerpoint/2010/main" val="2327323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Parts of a Paragraph</a:t>
            </a:r>
            <a:endParaRPr lang="en-US" dirty="0"/>
          </a:p>
        </p:txBody>
      </p:sp>
      <p:sp>
        <p:nvSpPr>
          <p:cNvPr id="3" name="Text Placeholder 2"/>
          <p:cNvSpPr>
            <a:spLocks noGrp="1"/>
          </p:cNvSpPr>
          <p:nvPr>
            <p:ph type="body" sz="quarter" idx="13"/>
          </p:nvPr>
        </p:nvSpPr>
        <p:spPr/>
        <p:txBody>
          <a:bodyPr/>
          <a:lstStyle/>
          <a:p>
            <a:r>
              <a:rPr lang="en-US" dirty="0" smtClean="0"/>
              <a:t>Supporting sentences develop the topic sentence. That is, they explain or prove the topic sentence by giving more information about it. Example:</a:t>
            </a:r>
          </a:p>
          <a:p>
            <a:endParaRPr lang="en-US" dirty="0"/>
          </a:p>
          <a:p>
            <a:endParaRPr lang="en-US" dirty="0" smtClean="0"/>
          </a:p>
          <a:p>
            <a:endParaRPr lang="en-US" dirty="0"/>
          </a:p>
          <a:p>
            <a:r>
              <a:rPr lang="en-US" dirty="0"/>
              <a:t>The </a:t>
            </a:r>
            <a:r>
              <a:rPr lang="en-US" b="1" dirty="0"/>
              <a:t>concluding </a:t>
            </a:r>
            <a:r>
              <a:rPr lang="en-US" dirty="0"/>
              <a:t>sentence signals the end of the paragraph and leaves the </a:t>
            </a:r>
            <a:r>
              <a:rPr lang="en-US" dirty="0" smtClean="0"/>
              <a:t>reader with </a:t>
            </a:r>
            <a:r>
              <a:rPr lang="en-US" dirty="0"/>
              <a:t>important points to remember:</a:t>
            </a:r>
          </a:p>
        </p:txBody>
      </p:sp>
      <p:sp>
        <p:nvSpPr>
          <p:cNvPr id="4" name="TextBox 3"/>
          <p:cNvSpPr txBox="1"/>
          <p:nvPr/>
        </p:nvSpPr>
        <p:spPr>
          <a:xfrm>
            <a:off x="838200" y="3163824"/>
            <a:ext cx="10515600" cy="430887"/>
          </a:xfrm>
          <a:prstGeom prst="rect">
            <a:avLst/>
          </a:prstGeom>
          <a:noFill/>
        </p:spPr>
        <p:txBody>
          <a:bodyPr wrap="square" rtlCol="0">
            <a:spAutoFit/>
          </a:bodyPr>
          <a:lstStyle/>
          <a:p>
            <a:pPr algn="ctr"/>
            <a:r>
              <a:rPr lang="en-US" sz="2200" b="1" dirty="0" smtClean="0">
                <a:solidFill>
                  <a:schemeClr val="tx1">
                    <a:lumMod val="50000"/>
                    <a:lumOff val="50000"/>
                  </a:schemeClr>
                </a:solidFill>
                <a:latin typeface="Bookman Old Style" panose="02050604050505020204" pitchFamily="18" charset="0"/>
              </a:rPr>
              <a:t>First of all, gold has a lustrous beauty that is resistant to corrosion.</a:t>
            </a:r>
            <a:endParaRPr lang="en-US" sz="2200" u="sng" dirty="0">
              <a:solidFill>
                <a:schemeClr val="tx1">
                  <a:lumMod val="50000"/>
                  <a:lumOff val="50000"/>
                </a:schemeClr>
              </a:solidFill>
              <a:latin typeface="Bookman Old Style" panose="02050604050505020204" pitchFamily="18" charset="0"/>
            </a:endParaRPr>
          </a:p>
        </p:txBody>
      </p:sp>
      <p:sp>
        <p:nvSpPr>
          <p:cNvPr id="8" name="TextBox 7"/>
          <p:cNvSpPr txBox="1"/>
          <p:nvPr/>
        </p:nvSpPr>
        <p:spPr>
          <a:xfrm>
            <a:off x="838200" y="5508922"/>
            <a:ext cx="10515600" cy="400110"/>
          </a:xfrm>
          <a:prstGeom prst="rect">
            <a:avLst/>
          </a:prstGeom>
          <a:noFill/>
        </p:spPr>
        <p:txBody>
          <a:bodyPr wrap="square" rtlCol="0">
            <a:spAutoFit/>
          </a:bodyPr>
          <a:lstStyle/>
          <a:p>
            <a:pPr algn="ctr"/>
            <a:r>
              <a:rPr lang="en-US" sz="2000" b="1" dirty="0" smtClean="0">
                <a:solidFill>
                  <a:schemeClr val="tx1">
                    <a:lumMod val="50000"/>
                    <a:lumOff val="50000"/>
                  </a:schemeClr>
                </a:solidFill>
                <a:latin typeface="Bookman Old Style" panose="02050604050505020204" pitchFamily="18" charset="0"/>
              </a:rPr>
              <a:t>In conclusion, gold is treasured not only for its beauty but also for its utility.</a:t>
            </a:r>
            <a:endParaRPr lang="en-US" sz="2000" u="sng"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514934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608387"/>
          </a:xfrm>
        </p:spPr>
        <p:txBody>
          <a:bodyPr>
            <a:normAutofit/>
          </a:bodyPr>
          <a:lstStyle/>
          <a:p>
            <a:pPr marL="0" indent="0">
              <a:spcBef>
                <a:spcPts val="600"/>
              </a:spcBef>
              <a:spcAft>
                <a:spcPts val="2400"/>
              </a:spcAft>
              <a:buNone/>
            </a:pPr>
            <a:r>
              <a:rPr lang="en-US" dirty="0" smtClean="0"/>
              <a:t>These are the important points covered in this chapter:</a:t>
            </a:r>
          </a:p>
          <a:p>
            <a:pPr marL="514350" indent="-514350">
              <a:spcBef>
                <a:spcPts val="600"/>
              </a:spcBef>
              <a:spcAft>
                <a:spcPts val="600"/>
              </a:spcAft>
              <a:buAutoNum type="arabicPeriod"/>
            </a:pPr>
            <a:r>
              <a:rPr lang="en-US" sz="2600" dirty="0" smtClean="0"/>
              <a:t>Using chronological order to organize an essay means putting the ideas in order or sequence by occurrence in time.</a:t>
            </a:r>
          </a:p>
          <a:p>
            <a:pPr marL="514350" indent="-514350">
              <a:spcBef>
                <a:spcPts val="600"/>
              </a:spcBef>
              <a:spcAft>
                <a:spcPts val="600"/>
              </a:spcAft>
              <a:buAutoNum type="arabicPeriod"/>
            </a:pPr>
            <a:r>
              <a:rPr lang="en-US" sz="2600" dirty="0" smtClean="0"/>
              <a:t>2. Use chronological order for </a:t>
            </a:r>
            <a:r>
              <a:rPr lang="en-US" sz="2600" dirty="0"/>
              <a:t>narrative </a:t>
            </a:r>
            <a:r>
              <a:rPr lang="en-US" sz="2600" dirty="0" smtClean="0"/>
              <a:t>essays (stories, history, biography, and autobiography) and for process essays (how to do or make something).</a:t>
            </a:r>
          </a:p>
          <a:p>
            <a:pPr marL="514350" indent="-514350">
              <a:spcBef>
                <a:spcPts val="600"/>
              </a:spcBef>
              <a:spcAft>
                <a:spcPts val="600"/>
              </a:spcAft>
              <a:buAutoNum type="arabicPeriod"/>
            </a:pPr>
            <a:r>
              <a:rPr lang="en-US" sz="2600" dirty="0" smtClean="0"/>
              <a:t>3. Following are the three keys to success in writing a chronological order essay:</a:t>
            </a:r>
          </a:p>
          <a:p>
            <a:pPr lvl="1">
              <a:spcBef>
                <a:spcPts val="600"/>
              </a:spcBef>
              <a:spcAft>
                <a:spcPts val="600"/>
              </a:spcAft>
            </a:pPr>
            <a:r>
              <a:rPr lang="en-US" dirty="0" smtClean="0"/>
              <a:t>Group the steps or events into paragraphs where natural breaks occur.</a:t>
            </a:r>
          </a:p>
          <a:p>
            <a:pPr lvl="1">
              <a:spcBef>
                <a:spcPts val="600"/>
              </a:spcBef>
              <a:spcAft>
                <a:spcPts val="600"/>
              </a:spcAft>
            </a:pPr>
            <a:r>
              <a:rPr lang="en-US" dirty="0" smtClean="0"/>
              <a:t>Write a thesis statement that indicates chronological order.</a:t>
            </a:r>
          </a:p>
          <a:p>
            <a:pPr lvl="1">
              <a:spcBef>
                <a:spcPts val="600"/>
              </a:spcBef>
              <a:spcAft>
                <a:spcPts val="600"/>
              </a:spcAft>
            </a:pPr>
            <a:r>
              <a:rPr lang="en-US" dirty="0" smtClean="0"/>
              <a:t>Use chronological order signal words and phrases to show the sequence of steps (in a process) or events (in a narration).</a:t>
            </a:r>
            <a:endParaRPr lang="en-US" dirty="0"/>
          </a:p>
        </p:txBody>
      </p:sp>
    </p:spTree>
    <p:extLst>
      <p:ext uri="{BB962C8B-B14F-4D97-AF65-F5344CB8AC3E}">
        <p14:creationId xmlns:p14="http://schemas.microsoft.com/office/powerpoint/2010/main" val="1534084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6</a:t>
            </a:r>
            <a:endParaRPr lang="en-US" dirty="0"/>
          </a:p>
        </p:txBody>
      </p:sp>
      <p:sp>
        <p:nvSpPr>
          <p:cNvPr id="3" name="Subtitle 2"/>
          <p:cNvSpPr>
            <a:spLocks noGrp="1"/>
          </p:cNvSpPr>
          <p:nvPr>
            <p:ph type="subTitle" idx="1"/>
          </p:nvPr>
        </p:nvSpPr>
        <p:spPr/>
        <p:txBody>
          <a:bodyPr/>
          <a:lstStyle/>
          <a:p>
            <a:r>
              <a:rPr lang="en-US" dirty="0"/>
              <a:t>Cause/Effect </a:t>
            </a:r>
            <a:r>
              <a:rPr lang="en-US" dirty="0" smtClean="0"/>
              <a:t>Essays</a:t>
            </a:r>
            <a:endParaRPr lang="en-US" dirty="0"/>
          </a:p>
        </p:txBody>
      </p:sp>
    </p:spTree>
    <p:extLst>
      <p:ext uri="{BB962C8B-B14F-4D97-AF65-F5344CB8AC3E}">
        <p14:creationId xmlns:p14="http://schemas.microsoft.com/office/powerpoint/2010/main" val="28125103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dirty="0" smtClean="0"/>
              <a:t>	Another common pattern of essay organization is called cause and effect. In a cause/ effect essay, you discuss the causes (reasons) for something, the effects (results), or both causes and effects.</a:t>
            </a:r>
          </a:p>
        </p:txBody>
      </p:sp>
    </p:spTree>
    <p:extLst>
      <p:ext uri="{BB962C8B-B14F-4D97-AF65-F5344CB8AC3E}">
        <p14:creationId xmlns:p14="http://schemas.microsoft.com/office/powerpoint/2010/main" val="9802016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Organization for Cause/Effect Order</a:t>
            </a:r>
            <a:endParaRPr lang="en-US" dirty="0"/>
          </a:p>
        </p:txBody>
      </p:sp>
      <p:sp>
        <p:nvSpPr>
          <p:cNvPr id="5" name="Text Placeholder 4"/>
          <p:cNvSpPr>
            <a:spLocks noGrp="1"/>
          </p:cNvSpPr>
          <p:nvPr>
            <p:ph type="body" sz="quarter" idx="13"/>
          </p:nvPr>
        </p:nvSpPr>
        <p:spPr/>
        <p:txBody>
          <a:bodyPr>
            <a:normAutofit fontScale="92500"/>
          </a:bodyPr>
          <a:lstStyle/>
          <a:p>
            <a:pPr marL="0" indent="0">
              <a:buNone/>
            </a:pPr>
            <a:r>
              <a:rPr lang="en-US" dirty="0" smtClean="0"/>
              <a:t>You can organize a cause/effect essay in two main ways: "block" organization and "chain" organization.</a:t>
            </a:r>
          </a:p>
          <a:p>
            <a:pPr marL="0" indent="0">
              <a:buNone/>
            </a:pPr>
            <a:r>
              <a:rPr lang="en-US" b="1" dirty="0" smtClean="0"/>
              <a:t>Block Organization</a:t>
            </a:r>
          </a:p>
          <a:p>
            <a:r>
              <a:rPr lang="en-US" dirty="0" smtClean="0"/>
              <a:t>In block organization, you first discuss all the causes as a block (in one, two, three, or more paragraphs, depending on the number of causes). Then you discuss all the effects together as a block. You can discuss either causes or effects first. Of course, you can also discuss only causes or only effects.</a:t>
            </a:r>
          </a:p>
          <a:p>
            <a:r>
              <a:rPr lang="en-US" dirty="0"/>
              <a:t>In block organization, a short paragraph often separates one major section </a:t>
            </a:r>
            <a:r>
              <a:rPr lang="en-US" dirty="0" smtClean="0"/>
              <a:t>from another </a:t>
            </a:r>
            <a:r>
              <a:rPr lang="en-US" dirty="0"/>
              <a:t>major section</a:t>
            </a:r>
            <a:r>
              <a:rPr lang="en-US" dirty="0" smtClean="0"/>
              <a:t>.</a:t>
            </a:r>
          </a:p>
          <a:p>
            <a:r>
              <a:rPr lang="en-US" dirty="0" smtClean="0"/>
              <a:t>Essays that discuss mainly (or only) causes or mainly (or only) effects might have a transition paragraph between blocks of different kinds of causes or between blocks of different kinds of effects.</a:t>
            </a:r>
            <a:endParaRPr lang="en-US" dirty="0"/>
          </a:p>
        </p:txBody>
      </p:sp>
    </p:spTree>
    <p:extLst>
      <p:ext uri="{BB962C8B-B14F-4D97-AF65-F5344CB8AC3E}">
        <p14:creationId xmlns:p14="http://schemas.microsoft.com/office/powerpoint/2010/main" val="3199942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1574" y="1036387"/>
            <a:ext cx="7721355" cy="5477483"/>
          </a:xfrm>
          <a:prstGeom prst="rect">
            <a:avLst/>
          </a:prstGeom>
        </p:spPr>
      </p:pic>
      <p:sp>
        <p:nvSpPr>
          <p:cNvPr id="7" name="Rectangle 6"/>
          <p:cNvSpPr/>
          <p:nvPr/>
        </p:nvSpPr>
        <p:spPr>
          <a:xfrm>
            <a:off x="4810841" y="353650"/>
            <a:ext cx="2570319" cy="461665"/>
          </a:xfrm>
          <a:prstGeom prst="rect">
            <a:avLst/>
          </a:prstGeom>
        </p:spPr>
        <p:txBody>
          <a:bodyPr wrap="none">
            <a:spAutoFit/>
          </a:bodyPr>
          <a:lstStyle/>
          <a:p>
            <a:r>
              <a:rPr lang="en-US" sz="2400" b="1" dirty="0" smtClean="0"/>
              <a:t>Block Organization</a:t>
            </a:r>
          </a:p>
        </p:txBody>
      </p:sp>
    </p:spTree>
    <p:extLst>
      <p:ext uri="{BB962C8B-B14F-4D97-AF65-F5344CB8AC3E}">
        <p14:creationId xmlns:p14="http://schemas.microsoft.com/office/powerpoint/2010/main" val="9042642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Organization for Cause/Effect Order</a:t>
            </a:r>
            <a:endParaRPr lang="en-US" dirty="0"/>
          </a:p>
        </p:txBody>
      </p:sp>
      <p:sp>
        <p:nvSpPr>
          <p:cNvPr id="5" name="Text Placeholder 4"/>
          <p:cNvSpPr>
            <a:spLocks noGrp="1"/>
          </p:cNvSpPr>
          <p:nvPr>
            <p:ph type="body" sz="quarter" idx="13"/>
          </p:nvPr>
        </p:nvSpPr>
        <p:spPr>
          <a:xfrm>
            <a:off x="838200" y="1249613"/>
            <a:ext cx="7578213" cy="4957763"/>
          </a:xfrm>
        </p:spPr>
        <p:txBody>
          <a:bodyPr>
            <a:normAutofit lnSpcReduction="10000"/>
          </a:bodyPr>
          <a:lstStyle/>
          <a:p>
            <a:pPr marL="0" indent="0">
              <a:buNone/>
            </a:pPr>
            <a:r>
              <a:rPr lang="en-US" b="1" dirty="0" smtClean="0"/>
              <a:t>Chain Organization</a:t>
            </a:r>
          </a:p>
          <a:p>
            <a:r>
              <a:rPr lang="en-US" dirty="0"/>
              <a:t>In this pattern, causes and effects are linked to each other </a:t>
            </a:r>
            <a:r>
              <a:rPr lang="en-US" dirty="0" smtClean="0"/>
              <a:t>in a </a:t>
            </a:r>
            <a:r>
              <a:rPr lang="en-US" dirty="0"/>
              <a:t>chain</a:t>
            </a:r>
            <a:r>
              <a:rPr lang="en-US" dirty="0" smtClean="0"/>
              <a:t>.</a:t>
            </a:r>
          </a:p>
          <a:p>
            <a:r>
              <a:rPr lang="en-US" dirty="0" smtClean="0"/>
              <a:t>Each new cause and its effect are links in a chain. Depending on the complexity of the ideas in each link, you can devote an entire paragraph to one topic, or you may include several links in one paragraph, or you may describe the entire chain in one paragraph.</a:t>
            </a:r>
          </a:p>
          <a:p>
            <a:r>
              <a:rPr lang="en-US" dirty="0" smtClean="0"/>
              <a:t>Chain organization usually works better than block organization when the causes and effects are too closely linked to be separated.</a:t>
            </a:r>
            <a:endParaRPr lang="en-US" dirty="0"/>
          </a:p>
        </p:txBody>
      </p:sp>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891" b="100000" l="3667" r="94500">
                        <a14:backgroundMark x1="6333" y1="19376" x2="6333" y2="32405"/>
                      </a14:backgroundRemoval>
                    </a14:imgEffect>
                  </a14:imgLayer>
                </a14:imgProps>
              </a:ext>
              <a:ext uri="{28A0092B-C50C-407E-A947-70E740481C1C}">
                <a14:useLocalDpi xmlns:a14="http://schemas.microsoft.com/office/drawing/2010/main"/>
              </a:ext>
            </a:extLst>
          </a:blip>
          <a:srcRect/>
          <a:stretch/>
        </p:blipFill>
        <p:spPr>
          <a:xfrm>
            <a:off x="8337755" y="973966"/>
            <a:ext cx="3681827" cy="5509055"/>
          </a:xfrm>
          <a:prstGeom prst="rect">
            <a:avLst/>
          </a:prstGeom>
        </p:spPr>
      </p:pic>
    </p:spTree>
    <p:extLst>
      <p:ext uri="{BB962C8B-B14F-4D97-AF65-F5344CB8AC3E}">
        <p14:creationId xmlns:p14="http://schemas.microsoft.com/office/powerpoint/2010/main" val="20147313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Cause Signal Words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5564" y="1111044"/>
            <a:ext cx="9980873" cy="5514291"/>
          </a:xfrm>
          <a:prstGeom prst="rect">
            <a:avLst/>
          </a:prstGeom>
        </p:spPr>
      </p:pic>
    </p:spTree>
    <p:extLst>
      <p:ext uri="{BB962C8B-B14F-4D97-AF65-F5344CB8AC3E}">
        <p14:creationId xmlns:p14="http://schemas.microsoft.com/office/powerpoint/2010/main" val="2327078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Effect Signal Words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1544" y="1111044"/>
            <a:ext cx="9008913" cy="5497692"/>
          </a:xfrm>
          <a:prstGeom prst="rect">
            <a:avLst/>
          </a:prstGeom>
        </p:spPr>
      </p:pic>
    </p:spTree>
    <p:extLst>
      <p:ext uri="{BB962C8B-B14F-4D97-AF65-F5344CB8AC3E}">
        <p14:creationId xmlns:p14="http://schemas.microsoft.com/office/powerpoint/2010/main" val="793674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608387"/>
          </a:xfrm>
        </p:spPr>
        <p:txBody>
          <a:bodyPr>
            <a:normAutofit lnSpcReduction="10000"/>
          </a:bodyPr>
          <a:lstStyle/>
          <a:p>
            <a:pPr marL="0" indent="0">
              <a:spcBef>
                <a:spcPts val="600"/>
              </a:spcBef>
              <a:spcAft>
                <a:spcPts val="2400"/>
              </a:spcAft>
              <a:buNone/>
            </a:pPr>
            <a:r>
              <a:rPr lang="en-US" dirty="0" smtClean="0"/>
              <a:t>These are the important points covered in this chapter:</a:t>
            </a:r>
          </a:p>
          <a:p>
            <a:pPr marL="514350" indent="-514350">
              <a:lnSpc>
                <a:spcPct val="100000"/>
              </a:lnSpc>
              <a:spcBef>
                <a:spcPts val="600"/>
              </a:spcBef>
              <a:spcAft>
                <a:spcPts val="1200"/>
              </a:spcAft>
              <a:buAutoNum type="arabicPeriod"/>
            </a:pPr>
            <a:r>
              <a:rPr lang="en-US" dirty="0" smtClean="0"/>
              <a:t>Cause/effect organization is a common pattern in academic writing to write about causes (or reasons) and effects (or results).</a:t>
            </a:r>
          </a:p>
          <a:p>
            <a:pPr marL="514350" indent="-514350">
              <a:lnSpc>
                <a:spcPct val="100000"/>
              </a:lnSpc>
              <a:spcBef>
                <a:spcPts val="600"/>
              </a:spcBef>
              <a:spcAft>
                <a:spcPts val="1200"/>
              </a:spcAft>
              <a:buAutoNum type="arabicPeriod"/>
            </a:pPr>
            <a:r>
              <a:rPr lang="en-US" dirty="0" smtClean="0"/>
              <a:t>There are two common cause/effect patterns of organization.</a:t>
            </a:r>
          </a:p>
          <a:p>
            <a:pPr lvl="1">
              <a:lnSpc>
                <a:spcPct val="100000"/>
              </a:lnSpc>
              <a:spcBef>
                <a:spcPts val="600"/>
              </a:spcBef>
              <a:spcAft>
                <a:spcPts val="1200"/>
              </a:spcAft>
            </a:pPr>
            <a:r>
              <a:rPr lang="en-US" dirty="0" smtClean="0"/>
              <a:t>In block organization, the causes (or reasons) are grouped together in one block, and the effects (or results) are grouped together in another block. There may be a transition paragraph between blocks.</a:t>
            </a:r>
          </a:p>
          <a:p>
            <a:pPr lvl="1">
              <a:lnSpc>
                <a:spcPct val="100000"/>
              </a:lnSpc>
              <a:spcBef>
                <a:spcPts val="600"/>
              </a:spcBef>
              <a:spcAft>
                <a:spcPts val="1200"/>
              </a:spcAft>
            </a:pPr>
            <a:r>
              <a:rPr lang="en-US" dirty="0" smtClean="0"/>
              <a:t>In chain organization, the causes and effects are too closely linked to be separated. One cause leads to an effect, which is the cause of the next effect.</a:t>
            </a:r>
          </a:p>
          <a:p>
            <a:pPr marL="514350" indent="-514350">
              <a:lnSpc>
                <a:spcPct val="100000"/>
              </a:lnSpc>
              <a:spcBef>
                <a:spcPts val="600"/>
              </a:spcBef>
              <a:spcAft>
                <a:spcPts val="1200"/>
              </a:spcAft>
              <a:buFont typeface="+mj-lt"/>
              <a:buAutoNum type="arabicPeriod"/>
            </a:pPr>
            <a:r>
              <a:rPr lang="en-US" dirty="0" smtClean="0"/>
              <a:t>Use a variety of cause/effect signal words to help your reader follow your ideas.</a:t>
            </a:r>
          </a:p>
        </p:txBody>
      </p:sp>
    </p:spTree>
    <p:extLst>
      <p:ext uri="{BB962C8B-B14F-4D97-AF65-F5344CB8AC3E}">
        <p14:creationId xmlns:p14="http://schemas.microsoft.com/office/powerpoint/2010/main" val="19220565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7</a:t>
            </a:r>
            <a:endParaRPr lang="en-US" dirty="0"/>
          </a:p>
        </p:txBody>
      </p:sp>
      <p:sp>
        <p:nvSpPr>
          <p:cNvPr id="3" name="Subtitle 2"/>
          <p:cNvSpPr>
            <a:spLocks noGrp="1"/>
          </p:cNvSpPr>
          <p:nvPr>
            <p:ph type="subTitle" idx="1"/>
          </p:nvPr>
        </p:nvSpPr>
        <p:spPr/>
        <p:txBody>
          <a:bodyPr/>
          <a:lstStyle/>
          <a:p>
            <a:r>
              <a:rPr lang="en-US" dirty="0" smtClean="0"/>
              <a:t>Comparison/Contrast Essays</a:t>
            </a:r>
            <a:endParaRPr lang="en-US" dirty="0"/>
          </a:p>
        </p:txBody>
      </p:sp>
    </p:spTree>
    <p:extLst>
      <p:ext uri="{BB962C8B-B14F-4D97-AF65-F5344CB8AC3E}">
        <p14:creationId xmlns:p14="http://schemas.microsoft.com/office/powerpoint/2010/main" val="675588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Topic Sentence</a:t>
            </a:r>
            <a:endParaRPr lang="en-US" dirty="0"/>
          </a:p>
        </p:txBody>
      </p:sp>
      <p:sp>
        <p:nvSpPr>
          <p:cNvPr id="3" name="Text Placeholder 2"/>
          <p:cNvSpPr>
            <a:spLocks noGrp="1"/>
          </p:cNvSpPr>
          <p:nvPr>
            <p:ph type="body" sz="quarter" idx="13"/>
          </p:nvPr>
        </p:nvSpPr>
        <p:spPr/>
        <p:txBody>
          <a:bodyPr/>
          <a:lstStyle/>
          <a:p>
            <a:r>
              <a:rPr lang="en-US" dirty="0" smtClean="0"/>
              <a:t>A topic sentence is the most important sentence in a paragraph. It briefly indicates what the paragraph is going to discuss. For this reason, the topic sentence is a helpful guide to both the writer and the reader. The writer can see what information to include (and what information to exclude). The reader can see what the paragraph is going to be about and is therefore better prepared to understand it.</a:t>
            </a:r>
          </a:p>
          <a:p>
            <a:r>
              <a:rPr lang="en-US" dirty="0"/>
              <a:t>Here are three important points to remember about a topic sentence</a:t>
            </a:r>
            <a:r>
              <a:rPr lang="en-US" dirty="0" smtClean="0"/>
              <a:t>.</a:t>
            </a:r>
          </a:p>
          <a:p>
            <a:pPr marL="457200" indent="-457200">
              <a:buFont typeface="+mj-lt"/>
              <a:buAutoNum type="arabicPeriod"/>
            </a:pPr>
            <a:r>
              <a:rPr lang="en-US" dirty="0"/>
              <a:t>A topic sentence is a complete sentence; that is, it contains at least </a:t>
            </a:r>
            <a:r>
              <a:rPr lang="en-US" dirty="0" smtClean="0"/>
              <a:t>one subject </a:t>
            </a:r>
            <a:r>
              <a:rPr lang="en-US" dirty="0"/>
              <a:t>and one verb</a:t>
            </a:r>
            <a:r>
              <a:rPr lang="en-US" dirty="0" smtClean="0"/>
              <a:t>. The following are not complete sentences because they do not have verbs:</a:t>
            </a:r>
          </a:p>
          <a:p>
            <a:pPr lvl="1"/>
            <a:endParaRPr lang="en-US" dirty="0"/>
          </a:p>
        </p:txBody>
      </p:sp>
      <p:sp>
        <p:nvSpPr>
          <p:cNvPr id="4" name="TextBox 3"/>
          <p:cNvSpPr txBox="1"/>
          <p:nvPr/>
        </p:nvSpPr>
        <p:spPr>
          <a:xfrm>
            <a:off x="838200" y="5513832"/>
            <a:ext cx="10515600" cy="1107996"/>
          </a:xfrm>
          <a:prstGeom prst="rect">
            <a:avLst/>
          </a:prstGeom>
          <a:noFill/>
        </p:spPr>
        <p:txBody>
          <a:bodyPr wrap="square" rtlCol="0">
            <a:spAutoFit/>
          </a:bodyPr>
          <a:lstStyle/>
          <a:p>
            <a:pPr algn="ctr"/>
            <a:r>
              <a:rPr lang="en-US" sz="2200" b="1" dirty="0" smtClean="0">
                <a:solidFill>
                  <a:schemeClr val="tx1">
                    <a:lumMod val="50000"/>
                    <a:lumOff val="50000"/>
                  </a:schemeClr>
                </a:solidFill>
                <a:latin typeface="Bookman Old Style" panose="02050604050505020204" pitchFamily="18" charset="0"/>
              </a:rPr>
              <a:t>Driving on freeways.</a:t>
            </a:r>
          </a:p>
          <a:p>
            <a:pPr algn="ctr"/>
            <a:r>
              <a:rPr lang="en-US" sz="2200" b="1" dirty="0" smtClean="0">
                <a:solidFill>
                  <a:schemeClr val="tx1">
                    <a:lumMod val="50000"/>
                    <a:lumOff val="50000"/>
                  </a:schemeClr>
                </a:solidFill>
                <a:latin typeface="Bookman Old Style" panose="02050604050505020204" pitchFamily="18" charset="0"/>
              </a:rPr>
              <a:t>How to register for college classes.</a:t>
            </a:r>
          </a:p>
          <a:p>
            <a:pPr algn="ctr"/>
            <a:r>
              <a:rPr lang="en-US" sz="2200" b="1" dirty="0" smtClean="0">
                <a:solidFill>
                  <a:schemeClr val="tx1">
                    <a:lumMod val="50000"/>
                    <a:lumOff val="50000"/>
                  </a:schemeClr>
                </a:solidFill>
                <a:latin typeface="Bookman Old Style" panose="02050604050505020204" pitchFamily="18" charset="0"/>
              </a:rPr>
              <a:t>The rise of indie films.</a:t>
            </a:r>
            <a:endParaRPr lang="en-US" sz="2200" u="sng"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35399559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dirty="0" smtClean="0"/>
              <a:t>	In a comparison/contrast essay, you explain the similarities and the differences between two items. Comparison and contrast is a very common pattern in most academic fields. It is also a common type of essay test question.</a:t>
            </a:r>
          </a:p>
        </p:txBody>
      </p:sp>
    </p:spTree>
    <p:extLst>
      <p:ext uri="{BB962C8B-B14F-4D97-AF65-F5344CB8AC3E}">
        <p14:creationId xmlns:p14="http://schemas.microsoft.com/office/powerpoint/2010/main" val="31274678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Organization of Comparison/Contrast Essays</a:t>
            </a:r>
            <a:endParaRPr lang="en-US" dirty="0"/>
          </a:p>
        </p:txBody>
      </p:sp>
      <p:sp>
        <p:nvSpPr>
          <p:cNvPr id="5" name="Text Placeholder 4"/>
          <p:cNvSpPr>
            <a:spLocks noGrp="1"/>
          </p:cNvSpPr>
          <p:nvPr>
            <p:ph type="body" sz="quarter" idx="13"/>
          </p:nvPr>
        </p:nvSpPr>
        <p:spPr>
          <a:xfrm>
            <a:off x="838200" y="1249614"/>
            <a:ext cx="10515600" cy="5328168"/>
          </a:xfrm>
        </p:spPr>
        <p:txBody>
          <a:bodyPr>
            <a:normAutofit fontScale="85000" lnSpcReduction="20000"/>
          </a:bodyPr>
          <a:lstStyle/>
          <a:p>
            <a:pPr marL="0" indent="0">
              <a:lnSpc>
                <a:spcPct val="110000"/>
              </a:lnSpc>
              <a:buNone/>
            </a:pPr>
            <a:r>
              <a:rPr lang="en-US" dirty="0" smtClean="0"/>
              <a:t>The first key to writing a successful comparison/contrast essay is to organize it carefully.</a:t>
            </a:r>
          </a:p>
          <a:p>
            <a:pPr marL="0" indent="0">
              <a:lnSpc>
                <a:spcPct val="110000"/>
              </a:lnSpc>
              <a:buNone/>
            </a:pPr>
            <a:r>
              <a:rPr lang="en-US" b="1" dirty="0" smtClean="0"/>
              <a:t>Point by Point Organization</a:t>
            </a:r>
          </a:p>
          <a:p>
            <a:pPr>
              <a:lnSpc>
                <a:spcPct val="110000"/>
              </a:lnSpc>
            </a:pPr>
            <a:r>
              <a:rPr lang="en-US" dirty="0"/>
              <a:t>First, make a list </a:t>
            </a:r>
            <a:r>
              <a:rPr lang="en-US" dirty="0" smtClean="0"/>
              <a:t>of factors </a:t>
            </a:r>
            <a:r>
              <a:rPr lang="en-US" dirty="0"/>
              <a:t>that are important to </a:t>
            </a:r>
            <a:r>
              <a:rPr lang="en-US" dirty="0" smtClean="0"/>
              <a:t>you.</a:t>
            </a:r>
          </a:p>
          <a:p>
            <a:pPr>
              <a:lnSpc>
                <a:spcPct val="110000"/>
              </a:lnSpc>
            </a:pPr>
            <a:r>
              <a:rPr lang="en-US" dirty="0" smtClean="0"/>
              <a:t>Each factor, or point of comparison, is like a subtopic in a logical division essay.</a:t>
            </a:r>
          </a:p>
          <a:p>
            <a:pPr marL="0" indent="0">
              <a:lnSpc>
                <a:spcPct val="110000"/>
              </a:lnSpc>
              <a:buNone/>
            </a:pPr>
            <a:r>
              <a:rPr lang="en-US" b="1" dirty="0" smtClean="0"/>
              <a:t>Block Organization</a:t>
            </a:r>
          </a:p>
          <a:p>
            <a:pPr>
              <a:lnSpc>
                <a:spcPct val="110000"/>
              </a:lnSpc>
            </a:pPr>
            <a:r>
              <a:rPr lang="en-US" dirty="0" smtClean="0"/>
              <a:t>The other way to organize a comparison/contrast essay is to arrange all the similarities together in a block and all the differences together in a block. You often insert a transition paragraph or transition sentence between the two blocks.</a:t>
            </a:r>
          </a:p>
          <a:p>
            <a:pPr>
              <a:lnSpc>
                <a:spcPct val="110000"/>
              </a:lnSpc>
            </a:pPr>
            <a:r>
              <a:rPr lang="en-US" dirty="0"/>
              <a:t>The number of paragraphs in each block depends on the topic</a:t>
            </a:r>
            <a:endParaRPr lang="en-US" dirty="0" smtClean="0"/>
          </a:p>
          <a:p>
            <a:pPr>
              <a:lnSpc>
                <a:spcPct val="110000"/>
              </a:lnSpc>
            </a:pPr>
            <a:r>
              <a:rPr lang="en-US" dirty="0" smtClean="0"/>
              <a:t>Some topics may have one paragraph of similarities and several paragraphs of differences, or vice versa.</a:t>
            </a:r>
          </a:p>
        </p:txBody>
      </p:sp>
    </p:spTree>
    <p:extLst>
      <p:ext uri="{BB962C8B-B14F-4D97-AF65-F5344CB8AC3E}">
        <p14:creationId xmlns:p14="http://schemas.microsoft.com/office/powerpoint/2010/main" val="30488588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Comparison Signal Words</a:t>
            </a:r>
            <a:endParaRPr lang="en-US" dirty="0" smtClean="0"/>
          </a:p>
        </p:txBody>
      </p:sp>
      <p:grpSp>
        <p:nvGrpSpPr>
          <p:cNvPr id="3" name="Group 2"/>
          <p:cNvGrpSpPr/>
          <p:nvPr/>
        </p:nvGrpSpPr>
        <p:grpSpPr>
          <a:xfrm>
            <a:off x="1136515" y="1111044"/>
            <a:ext cx="9918970" cy="5427407"/>
            <a:chOff x="997033" y="1111044"/>
            <a:chExt cx="9918970" cy="5427407"/>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528" y="1111044"/>
              <a:ext cx="9865631" cy="3531614"/>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7033" y="4483508"/>
              <a:ext cx="9918970" cy="2054943"/>
            </a:xfrm>
            <a:prstGeom prst="rect">
              <a:avLst/>
            </a:prstGeom>
          </p:spPr>
        </p:pic>
      </p:grpSp>
    </p:spTree>
    <p:extLst>
      <p:ext uri="{BB962C8B-B14F-4D97-AF65-F5344CB8AC3E}">
        <p14:creationId xmlns:p14="http://schemas.microsoft.com/office/powerpoint/2010/main" val="370139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Comparison Signal Words</a:t>
            </a:r>
            <a:endParaRPr lang="en-US" dirty="0" smtClean="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5360" y="1533832"/>
            <a:ext cx="10241280" cy="4353620"/>
          </a:xfrm>
          <a:prstGeom prst="rect">
            <a:avLst/>
          </a:prstGeom>
        </p:spPr>
      </p:pic>
    </p:spTree>
    <p:extLst>
      <p:ext uri="{BB962C8B-B14F-4D97-AF65-F5344CB8AC3E}">
        <p14:creationId xmlns:p14="http://schemas.microsoft.com/office/powerpoint/2010/main" val="1145482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Comparison Signal Words</a:t>
            </a:r>
            <a:endParaRPr lang="en-US" dirty="0" smtClean="0"/>
          </a:p>
        </p:txBody>
      </p:sp>
      <p:sp>
        <p:nvSpPr>
          <p:cNvPr id="3" name="Text Placeholder 4"/>
          <p:cNvSpPr>
            <a:spLocks noGrp="1"/>
          </p:cNvSpPr>
          <p:nvPr>
            <p:ph type="body" sz="quarter" idx="13"/>
          </p:nvPr>
        </p:nvSpPr>
        <p:spPr>
          <a:xfrm>
            <a:off x="838200" y="1249614"/>
            <a:ext cx="10515600" cy="5328168"/>
          </a:xfrm>
        </p:spPr>
        <p:txBody>
          <a:bodyPr>
            <a:normAutofit/>
          </a:bodyPr>
          <a:lstStyle/>
          <a:p>
            <a:pPr marL="0" indent="0">
              <a:buNone/>
            </a:pPr>
            <a:r>
              <a:rPr lang="en-US" dirty="0" smtClean="0"/>
              <a:t>Contrast signal words fall into two main groups according to their meaning. The words in the first group show a relationship that is called concession. The words in the second group show an opposition relationship.</a:t>
            </a:r>
          </a:p>
          <a:p>
            <a:pPr marL="0" indent="0">
              <a:buNone/>
            </a:pPr>
            <a:r>
              <a:rPr lang="en-US" b="1" dirty="0"/>
              <a:t>Contrast Signal </a:t>
            </a:r>
            <a:r>
              <a:rPr lang="en-US" b="1" dirty="0" smtClean="0"/>
              <a:t>Words: </a:t>
            </a:r>
            <a:r>
              <a:rPr lang="en-US" b="1" dirty="0"/>
              <a:t>Concession (Unexpected Result</a:t>
            </a:r>
            <a:r>
              <a:rPr lang="en-US" b="1" dirty="0" smtClean="0"/>
              <a:t>)</a:t>
            </a:r>
          </a:p>
          <a:p>
            <a:pPr marL="457200" lvl="1" indent="0">
              <a:buNone/>
            </a:pPr>
            <a:r>
              <a:rPr lang="en-US" sz="2800" dirty="0" smtClean="0"/>
              <a:t>Concession signal words indicate that the information in one clause is not the result you expect from the information given in the other clause.</a:t>
            </a:r>
          </a:p>
          <a:p>
            <a:pPr marL="0" indent="0">
              <a:buNone/>
            </a:pPr>
            <a:r>
              <a:rPr lang="en-US" b="1" dirty="0"/>
              <a:t>Contrast Signal Words: Direct </a:t>
            </a:r>
            <a:r>
              <a:rPr lang="en-US" b="1" dirty="0" smtClean="0"/>
              <a:t>Opposition</a:t>
            </a:r>
          </a:p>
          <a:p>
            <a:pPr marL="457200" lvl="1" indent="0">
              <a:buNone/>
            </a:pPr>
            <a:r>
              <a:rPr lang="en-US" sz="2800" dirty="0" smtClean="0"/>
              <a:t>The second group of contrast signal words shows that two things are direct opposites. With direct opposites, the signal word can introduce either piece of information.</a:t>
            </a:r>
          </a:p>
        </p:txBody>
      </p:sp>
    </p:spTree>
    <p:extLst>
      <p:ext uri="{BB962C8B-B14F-4D97-AF65-F5344CB8AC3E}">
        <p14:creationId xmlns:p14="http://schemas.microsoft.com/office/powerpoint/2010/main" val="4095431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Contrast Signal </a:t>
            </a:r>
            <a:r>
              <a:rPr lang="en-US" b="0" dirty="0" smtClean="0"/>
              <a:t>Word</a:t>
            </a:r>
            <a:r>
              <a:rPr lang="en-US" b="0" dirty="0"/>
              <a:t>s</a:t>
            </a: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825" y="1191655"/>
            <a:ext cx="11148351" cy="5305898"/>
          </a:xfrm>
          <a:prstGeom prst="rect">
            <a:avLst/>
          </a:prstGeom>
        </p:spPr>
      </p:pic>
    </p:spTree>
    <p:extLst>
      <p:ext uri="{BB962C8B-B14F-4D97-AF65-F5344CB8AC3E}">
        <p14:creationId xmlns:p14="http://schemas.microsoft.com/office/powerpoint/2010/main" val="42377176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Contrast Signal </a:t>
            </a:r>
            <a:r>
              <a:rPr lang="en-US" b="0" dirty="0" smtClean="0"/>
              <a:t>Word</a:t>
            </a:r>
            <a:r>
              <a:rPr lang="en-US" b="0" dirty="0"/>
              <a:t>s</a:t>
            </a:r>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1841" y="1046850"/>
            <a:ext cx="9348319" cy="5808200"/>
          </a:xfrm>
          <a:prstGeom prst="rect">
            <a:avLst/>
          </a:prstGeom>
        </p:spPr>
      </p:pic>
    </p:spTree>
    <p:extLst>
      <p:ext uri="{BB962C8B-B14F-4D97-AF65-F5344CB8AC3E}">
        <p14:creationId xmlns:p14="http://schemas.microsoft.com/office/powerpoint/2010/main" val="15919845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608387"/>
          </a:xfrm>
        </p:spPr>
        <p:txBody>
          <a:bodyPr>
            <a:normAutofit fontScale="92500"/>
          </a:bodyPr>
          <a:lstStyle/>
          <a:p>
            <a:pPr marL="0" indent="0">
              <a:spcBef>
                <a:spcPts val="600"/>
              </a:spcBef>
              <a:spcAft>
                <a:spcPts val="2400"/>
              </a:spcAft>
              <a:buNone/>
            </a:pPr>
            <a:r>
              <a:rPr lang="en-US" dirty="0" smtClean="0"/>
              <a:t>These are the important points covered in this chapter:</a:t>
            </a:r>
          </a:p>
          <a:p>
            <a:pPr marL="514350" indent="-514350">
              <a:lnSpc>
                <a:spcPct val="100000"/>
              </a:lnSpc>
              <a:spcBef>
                <a:spcPts val="600"/>
              </a:spcBef>
              <a:spcAft>
                <a:spcPts val="600"/>
              </a:spcAft>
              <a:buAutoNum type="arabicPeriod"/>
            </a:pPr>
            <a:r>
              <a:rPr lang="en-US" dirty="0" smtClean="0"/>
              <a:t>Comparison/contrast is a common pattern for writing about similarities and differences. It is used in all academic fields.</a:t>
            </a:r>
          </a:p>
          <a:p>
            <a:pPr marL="514350" indent="-514350">
              <a:lnSpc>
                <a:spcPct val="100000"/>
              </a:lnSpc>
              <a:spcBef>
                <a:spcPts val="600"/>
              </a:spcBef>
              <a:spcAft>
                <a:spcPts val="600"/>
              </a:spcAft>
              <a:buAutoNum type="arabicPeriod"/>
            </a:pPr>
            <a:r>
              <a:rPr lang="en-US" dirty="0" smtClean="0"/>
              <a:t>There are two common ways to organize a comparison/contrast essay.</a:t>
            </a:r>
          </a:p>
          <a:p>
            <a:pPr lvl="1">
              <a:lnSpc>
                <a:spcPct val="100000"/>
              </a:lnSpc>
              <a:spcBef>
                <a:spcPts val="600"/>
              </a:spcBef>
              <a:spcAft>
                <a:spcPts val="600"/>
              </a:spcAft>
            </a:pPr>
            <a:r>
              <a:rPr lang="en-US" dirty="0" smtClean="0"/>
              <a:t>In point-by-point organization, you discuss each similarity and each difference in some other order-usually order of their importance without grouping them into blocks. In this type of organization, you may discuss a similarity and then a difference, and then a similarity and then a difference.</a:t>
            </a:r>
          </a:p>
          <a:p>
            <a:pPr lvl="1">
              <a:lnSpc>
                <a:spcPct val="100000"/>
              </a:lnSpc>
              <a:spcBef>
                <a:spcPts val="600"/>
              </a:spcBef>
              <a:spcAft>
                <a:spcPts val="600"/>
              </a:spcAft>
            </a:pPr>
            <a:r>
              <a:rPr lang="en-US" dirty="0" smtClean="0"/>
              <a:t>In block organization, you first discuss all the similarities in a block and then all the differences in another block. (You may, of course, begin with the block of differences.)</a:t>
            </a:r>
          </a:p>
          <a:p>
            <a:pPr marL="514350" indent="-514350">
              <a:lnSpc>
                <a:spcPct val="100000"/>
              </a:lnSpc>
              <a:spcBef>
                <a:spcPts val="600"/>
              </a:spcBef>
              <a:spcAft>
                <a:spcPts val="600"/>
              </a:spcAft>
              <a:buFont typeface="+mj-lt"/>
              <a:buAutoNum type="arabicPeriod"/>
            </a:pPr>
            <a:r>
              <a:rPr lang="en-US" dirty="0" smtClean="0"/>
              <a:t>Use comparison and contrast signal words to help your reader understand your points of comparison and contrast.</a:t>
            </a:r>
          </a:p>
        </p:txBody>
      </p:sp>
    </p:spTree>
    <p:extLst>
      <p:ext uri="{BB962C8B-B14F-4D97-AF65-F5344CB8AC3E}">
        <p14:creationId xmlns:p14="http://schemas.microsoft.com/office/powerpoint/2010/main" val="3618667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8</a:t>
            </a:r>
            <a:endParaRPr lang="en-US" dirty="0"/>
          </a:p>
        </p:txBody>
      </p:sp>
      <p:sp>
        <p:nvSpPr>
          <p:cNvPr id="3" name="Subtitle 2"/>
          <p:cNvSpPr>
            <a:spLocks noGrp="1"/>
          </p:cNvSpPr>
          <p:nvPr>
            <p:ph type="subTitle" idx="1"/>
          </p:nvPr>
        </p:nvSpPr>
        <p:spPr/>
        <p:txBody>
          <a:bodyPr/>
          <a:lstStyle/>
          <a:p>
            <a:r>
              <a:rPr lang="en-US" b="1" dirty="0" smtClean="0"/>
              <a:t>Paraphrase and Summary</a:t>
            </a:r>
            <a:endParaRPr lang="en-US" dirty="0"/>
          </a:p>
        </p:txBody>
      </p:sp>
    </p:spTree>
    <p:extLst>
      <p:ext uri="{BB962C8B-B14F-4D97-AF65-F5344CB8AC3E}">
        <p14:creationId xmlns:p14="http://schemas.microsoft.com/office/powerpoint/2010/main" val="22308928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dirty="0" smtClean="0"/>
              <a:t>	Academic </a:t>
            </a:r>
            <a:r>
              <a:rPr lang="en-US" dirty="0"/>
              <a:t>writing normally requires that you support your ideas and opinions with facts, statistics, quotations, and similar kinds of information. There are four ways to use information from outside sources. You can quote it directly or </a:t>
            </a:r>
            <a:r>
              <a:rPr lang="en-US" dirty="0" smtClean="0"/>
              <a:t>indirectly. </a:t>
            </a:r>
            <a:r>
              <a:rPr lang="en-US" dirty="0"/>
              <a:t>You can also paraphrase or summarize it, skills that you will practice in this chapter. Writing paraphrases and summaries are important tools in academic writing.</a:t>
            </a:r>
            <a:endParaRPr lang="en-US" dirty="0" smtClean="0"/>
          </a:p>
        </p:txBody>
      </p:sp>
    </p:spTree>
    <p:extLst>
      <p:ext uri="{BB962C8B-B14F-4D97-AF65-F5344CB8AC3E}">
        <p14:creationId xmlns:p14="http://schemas.microsoft.com/office/powerpoint/2010/main" val="4107194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Topic Sentence</a:t>
            </a:r>
            <a:endParaRPr lang="en-US" dirty="0"/>
          </a:p>
        </p:txBody>
      </p:sp>
      <p:sp>
        <p:nvSpPr>
          <p:cNvPr id="3" name="Text Placeholder 2"/>
          <p:cNvSpPr>
            <a:spLocks noGrp="1"/>
          </p:cNvSpPr>
          <p:nvPr>
            <p:ph type="body" sz="quarter" idx="13"/>
          </p:nvPr>
        </p:nvSpPr>
        <p:spPr/>
        <p:txBody>
          <a:bodyPr/>
          <a:lstStyle/>
          <a:p>
            <a:pPr marL="514350" indent="-514350">
              <a:buFont typeface="+mj-lt"/>
              <a:buAutoNum type="arabicPeriod" startAt="2"/>
            </a:pPr>
            <a:r>
              <a:rPr lang="en-US" dirty="0" smtClean="0"/>
              <a:t>A topic sentence contains both a topic and a controlling idea. It names the topic and then limits the topic to a specific area to be discussed in the space of a single paragraph.</a:t>
            </a:r>
          </a:p>
          <a:p>
            <a:pPr marL="514350" indent="-514350">
              <a:buFont typeface="+mj-lt"/>
              <a:buAutoNum type="arabicPeriod" startAt="2"/>
            </a:pPr>
            <a:endParaRPr lang="en-US" dirty="0"/>
          </a:p>
          <a:p>
            <a:pPr marL="514350" indent="-514350">
              <a:buFont typeface="+mj-lt"/>
              <a:buAutoNum type="arabicPeriod" startAt="2"/>
            </a:pPr>
            <a:endParaRPr lang="en-US" dirty="0" smtClean="0"/>
          </a:p>
          <a:p>
            <a:pPr marL="514350" indent="-514350">
              <a:buFont typeface="+mj-lt"/>
              <a:buAutoNum type="arabicPeriod" startAt="2"/>
            </a:pPr>
            <a:endParaRPr lang="en-US" dirty="0"/>
          </a:p>
          <a:p>
            <a:pPr marL="514350" indent="-514350">
              <a:buFont typeface="+mj-lt"/>
              <a:buAutoNum type="arabicPeriod" startAt="2"/>
            </a:pPr>
            <a:endParaRPr lang="en-US" dirty="0" smtClean="0"/>
          </a:p>
          <a:p>
            <a:pPr marL="514350" indent="-514350">
              <a:buFont typeface="+mj-lt"/>
              <a:buAutoNum type="arabicPeriod" startAt="2"/>
            </a:pPr>
            <a:r>
              <a:rPr lang="en-US" dirty="0" smtClean="0"/>
              <a:t>A topic sentence is the most general statement in the paragraph because it gives only the main idea. It does not give any specific details. A topic sentence is like the name of a particular course on a restaurant menu.</a:t>
            </a:r>
            <a:endParaRPr lang="en-US" dirty="0"/>
          </a:p>
        </p:txBody>
      </p:sp>
      <p:grpSp>
        <p:nvGrpSpPr>
          <p:cNvPr id="7" name="Group 6"/>
          <p:cNvGrpSpPr/>
          <p:nvPr/>
        </p:nvGrpSpPr>
        <p:grpSpPr>
          <a:xfrm>
            <a:off x="838200" y="2721340"/>
            <a:ext cx="10515600" cy="690491"/>
            <a:chOff x="838200" y="5254228"/>
            <a:chExt cx="10515600" cy="690491"/>
          </a:xfrm>
        </p:grpSpPr>
        <p:sp>
          <p:nvSpPr>
            <p:cNvPr id="4" name="TextBox 3"/>
            <p:cNvSpPr txBox="1"/>
            <p:nvPr/>
          </p:nvSpPr>
          <p:spPr>
            <a:xfrm>
              <a:off x="838200" y="5513832"/>
              <a:ext cx="10515600" cy="430887"/>
            </a:xfrm>
            <a:prstGeom prst="rect">
              <a:avLst/>
            </a:prstGeom>
            <a:noFill/>
          </p:spPr>
          <p:txBody>
            <a:bodyPr wrap="square" rtlCol="0">
              <a:spAutoFit/>
            </a:bodyPr>
            <a:lstStyle/>
            <a:p>
              <a:pPr algn="ctr"/>
              <a:r>
                <a:rPr lang="en-US" sz="2200" b="1" dirty="0" smtClean="0">
                  <a:solidFill>
                    <a:schemeClr val="tx1">
                      <a:lumMod val="50000"/>
                      <a:lumOff val="50000"/>
                    </a:schemeClr>
                  </a:solidFill>
                  <a:latin typeface="Bookman Old Style" panose="02050604050505020204" pitchFamily="18" charset="0"/>
                </a:rPr>
                <a:t>Driving on freeways </a:t>
              </a:r>
              <a:r>
                <a:rPr lang="en-US" sz="2200" dirty="0" smtClean="0">
                  <a:solidFill>
                    <a:schemeClr val="tx1">
                      <a:lumMod val="50000"/>
                      <a:lumOff val="50000"/>
                    </a:schemeClr>
                  </a:solidFill>
                  <a:latin typeface="Bookman Old Style" panose="02050604050505020204" pitchFamily="18" charset="0"/>
                </a:rPr>
                <a:t>requires </a:t>
              </a:r>
              <a:r>
                <a:rPr lang="en-US" sz="2200" u="sng" dirty="0" smtClean="0">
                  <a:solidFill>
                    <a:schemeClr val="tx1">
                      <a:lumMod val="50000"/>
                      <a:lumOff val="50000"/>
                    </a:schemeClr>
                  </a:solidFill>
                  <a:latin typeface="Bookman Old Style" panose="02050604050505020204" pitchFamily="18" charset="0"/>
                </a:rPr>
                <a:t>skill and alertness.</a:t>
              </a:r>
              <a:endParaRPr lang="en-US" sz="2200" u="sng" dirty="0">
                <a:solidFill>
                  <a:schemeClr val="tx1">
                    <a:lumMod val="50000"/>
                    <a:lumOff val="50000"/>
                  </a:schemeClr>
                </a:solidFill>
                <a:latin typeface="Bookman Old Style" panose="02050604050505020204" pitchFamily="18" charset="0"/>
              </a:endParaRPr>
            </a:p>
          </p:txBody>
        </p:sp>
        <p:sp>
          <p:nvSpPr>
            <p:cNvPr id="5" name="TextBox 4"/>
            <p:cNvSpPr txBox="1"/>
            <p:nvPr/>
          </p:nvSpPr>
          <p:spPr>
            <a:xfrm>
              <a:off x="3596640" y="5254228"/>
              <a:ext cx="896112" cy="369332"/>
            </a:xfrm>
            <a:prstGeom prst="rect">
              <a:avLst/>
            </a:prstGeom>
            <a:noFill/>
          </p:spPr>
          <p:txBody>
            <a:bodyPr wrap="square" rtlCol="0">
              <a:spAutoFit/>
            </a:bodyPr>
            <a:lstStyle/>
            <a:p>
              <a:pPr algn="ctr"/>
              <a:r>
                <a:rPr lang="en-US" dirty="0" smtClean="0">
                  <a:solidFill>
                    <a:schemeClr val="accent1">
                      <a:lumMod val="50000"/>
                    </a:schemeClr>
                  </a:solidFill>
                </a:rPr>
                <a:t>TOPIC</a:t>
              </a:r>
              <a:endParaRPr lang="en-US" dirty="0">
                <a:solidFill>
                  <a:schemeClr val="accent1">
                    <a:lumMod val="50000"/>
                  </a:schemeClr>
                </a:solidFill>
              </a:endParaRPr>
            </a:p>
          </p:txBody>
        </p:sp>
        <p:sp>
          <p:nvSpPr>
            <p:cNvPr id="6" name="TextBox 5"/>
            <p:cNvSpPr txBox="1"/>
            <p:nvPr/>
          </p:nvSpPr>
          <p:spPr>
            <a:xfrm>
              <a:off x="6848856"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CONTROLLING IDEA</a:t>
              </a:r>
              <a:endParaRPr lang="en-US" dirty="0">
                <a:solidFill>
                  <a:schemeClr val="accent1">
                    <a:lumMod val="50000"/>
                  </a:schemeClr>
                </a:solidFill>
              </a:endParaRPr>
            </a:p>
          </p:txBody>
        </p:sp>
      </p:grpSp>
      <p:grpSp>
        <p:nvGrpSpPr>
          <p:cNvPr id="8" name="Group 7"/>
          <p:cNvGrpSpPr/>
          <p:nvPr/>
        </p:nvGrpSpPr>
        <p:grpSpPr>
          <a:xfrm>
            <a:off x="838200" y="3614594"/>
            <a:ext cx="10515600" cy="675102"/>
            <a:chOff x="838200" y="5254228"/>
            <a:chExt cx="10515600" cy="675102"/>
          </a:xfrm>
        </p:grpSpPr>
        <p:sp>
          <p:nvSpPr>
            <p:cNvPr id="9" name="TextBox 8"/>
            <p:cNvSpPr txBox="1"/>
            <p:nvPr/>
          </p:nvSpPr>
          <p:spPr>
            <a:xfrm>
              <a:off x="838200" y="5513832"/>
              <a:ext cx="10515600" cy="415498"/>
            </a:xfrm>
            <a:prstGeom prst="rect">
              <a:avLst/>
            </a:prstGeom>
            <a:noFill/>
          </p:spPr>
          <p:txBody>
            <a:bodyPr wrap="square" rtlCol="0">
              <a:spAutoFit/>
            </a:bodyPr>
            <a:lstStyle/>
            <a:p>
              <a:pPr algn="ctr"/>
              <a:r>
                <a:rPr lang="en-US" sz="2100" b="1" dirty="0" smtClean="0">
                  <a:solidFill>
                    <a:schemeClr val="tx1">
                      <a:lumMod val="50000"/>
                      <a:lumOff val="50000"/>
                    </a:schemeClr>
                  </a:solidFill>
                  <a:latin typeface="Bookman Old Style" panose="02050604050505020204" pitchFamily="18" charset="0"/>
                </a:rPr>
                <a:t>Registering for classes </a:t>
              </a:r>
              <a:r>
                <a:rPr lang="en-US" sz="2100" dirty="0" smtClean="0">
                  <a:solidFill>
                    <a:schemeClr val="tx1">
                      <a:lumMod val="50000"/>
                      <a:lumOff val="50000"/>
                    </a:schemeClr>
                  </a:solidFill>
                  <a:latin typeface="Bookman Old Style" panose="02050604050505020204" pitchFamily="18" charset="0"/>
                </a:rPr>
                <a:t>an be </a:t>
              </a:r>
              <a:r>
                <a:rPr lang="en-US" sz="2100" u="sng" dirty="0" smtClean="0">
                  <a:solidFill>
                    <a:schemeClr val="tx1">
                      <a:lumMod val="50000"/>
                      <a:lumOff val="50000"/>
                    </a:schemeClr>
                  </a:solidFill>
                  <a:latin typeface="Bookman Old Style" panose="02050604050505020204" pitchFamily="18" charset="0"/>
                </a:rPr>
                <a:t>a frustrating experience for new students.</a:t>
              </a:r>
              <a:endParaRPr lang="en-US" sz="2100" u="sng" dirty="0">
                <a:solidFill>
                  <a:schemeClr val="tx1">
                    <a:lumMod val="50000"/>
                    <a:lumOff val="50000"/>
                  </a:schemeClr>
                </a:solidFill>
                <a:latin typeface="Bookman Old Style" panose="02050604050505020204" pitchFamily="18" charset="0"/>
              </a:endParaRPr>
            </a:p>
          </p:txBody>
        </p:sp>
        <p:sp>
          <p:nvSpPr>
            <p:cNvPr id="10" name="TextBox 9"/>
            <p:cNvSpPr txBox="1"/>
            <p:nvPr/>
          </p:nvSpPr>
          <p:spPr>
            <a:xfrm>
              <a:off x="2514600" y="5254228"/>
              <a:ext cx="896112" cy="369332"/>
            </a:xfrm>
            <a:prstGeom prst="rect">
              <a:avLst/>
            </a:prstGeom>
            <a:noFill/>
          </p:spPr>
          <p:txBody>
            <a:bodyPr wrap="square" rtlCol="0">
              <a:spAutoFit/>
            </a:bodyPr>
            <a:lstStyle/>
            <a:p>
              <a:pPr algn="ctr"/>
              <a:r>
                <a:rPr lang="en-US" dirty="0" smtClean="0">
                  <a:solidFill>
                    <a:schemeClr val="accent1">
                      <a:lumMod val="50000"/>
                    </a:schemeClr>
                  </a:solidFill>
                </a:rPr>
                <a:t>TOPIC</a:t>
              </a:r>
              <a:endParaRPr lang="en-US" dirty="0">
                <a:solidFill>
                  <a:schemeClr val="accent1">
                    <a:lumMod val="50000"/>
                  </a:schemeClr>
                </a:solidFill>
              </a:endParaRPr>
            </a:p>
          </p:txBody>
        </p:sp>
        <p:sp>
          <p:nvSpPr>
            <p:cNvPr id="11" name="TextBox 10"/>
            <p:cNvSpPr txBox="1"/>
            <p:nvPr/>
          </p:nvSpPr>
          <p:spPr>
            <a:xfrm>
              <a:off x="6464808" y="5254228"/>
              <a:ext cx="2624328" cy="369332"/>
            </a:xfrm>
            <a:prstGeom prst="rect">
              <a:avLst/>
            </a:prstGeom>
            <a:noFill/>
          </p:spPr>
          <p:txBody>
            <a:bodyPr wrap="square" rtlCol="0">
              <a:spAutoFit/>
            </a:bodyPr>
            <a:lstStyle/>
            <a:p>
              <a:pPr algn="ctr"/>
              <a:r>
                <a:rPr lang="en-US" dirty="0" smtClean="0">
                  <a:solidFill>
                    <a:schemeClr val="accent1">
                      <a:lumMod val="50000"/>
                    </a:schemeClr>
                  </a:solidFill>
                </a:rPr>
                <a:t>CONTROLLING IDEA</a:t>
              </a:r>
              <a:endParaRPr lang="en-US" dirty="0">
                <a:solidFill>
                  <a:schemeClr val="accent1">
                    <a:lumMod val="50000"/>
                  </a:schemeClr>
                </a:solidFill>
              </a:endParaRPr>
            </a:p>
          </p:txBody>
        </p:sp>
      </p:grpSp>
    </p:spTree>
    <p:extLst>
      <p:ext uri="{BB962C8B-B14F-4D97-AF65-F5344CB8AC3E}">
        <p14:creationId xmlns:p14="http://schemas.microsoft.com/office/powerpoint/2010/main" val="8962335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
            </a:r>
            <a:r>
              <a:rPr lang="en-US" dirty="0" smtClean="0"/>
              <a:t>araphrasing</a:t>
            </a:r>
            <a:endParaRPr lang="en-US" dirty="0"/>
          </a:p>
        </p:txBody>
      </p:sp>
      <p:sp>
        <p:nvSpPr>
          <p:cNvPr id="5" name="Text Placeholder 4"/>
          <p:cNvSpPr>
            <a:spLocks noGrp="1"/>
          </p:cNvSpPr>
          <p:nvPr>
            <p:ph type="body" sz="quarter" idx="13"/>
          </p:nvPr>
        </p:nvSpPr>
        <p:spPr/>
        <p:txBody>
          <a:bodyPr>
            <a:normAutofit/>
          </a:bodyPr>
          <a:lstStyle/>
          <a:p>
            <a:pPr marL="0" indent="0">
              <a:buNone/>
            </a:pPr>
            <a:r>
              <a:rPr lang="en-US" dirty="0" smtClean="0"/>
              <a:t>When </a:t>
            </a:r>
            <a:r>
              <a:rPr lang="en-US" dirty="0"/>
              <a:t>you paraphrase, you rewrite information from an outside source in your own words without changing the meaning. Because you include in your rewriting all or nearly all of the content of the original passage, a paraphrase is almost as long as the </a:t>
            </a:r>
            <a:r>
              <a:rPr lang="en-US" dirty="0" smtClean="0"/>
              <a:t>Original. </a:t>
            </a:r>
            <a:r>
              <a:rPr lang="en-US" dirty="0"/>
              <a:t>(A summary, by contrast, is much shorter than the original.)</a:t>
            </a:r>
          </a:p>
          <a:p>
            <a:pPr marL="0" indent="0">
              <a:buNone/>
            </a:pPr>
            <a:r>
              <a:rPr lang="en-US" b="1" dirty="0" smtClean="0"/>
              <a:t>Plagiarism</a:t>
            </a:r>
          </a:p>
          <a:p>
            <a:pPr marL="0" indent="0">
              <a:buNone/>
            </a:pPr>
            <a:r>
              <a:rPr lang="en-US" dirty="0"/>
              <a:t>Plagiarism is wrongly using someone else's words or ideas, and it is a serious offense. There are two kinds of </a:t>
            </a:r>
            <a:r>
              <a:rPr lang="en-US" dirty="0" smtClean="0"/>
              <a:t>plagiarism:</a:t>
            </a:r>
          </a:p>
          <a:p>
            <a:pPr marL="971550" lvl="1" indent="-514350">
              <a:buAutoNum type="arabicPeriod"/>
            </a:pPr>
            <a:r>
              <a:rPr lang="en-US" dirty="0" smtClean="0"/>
              <a:t>When </a:t>
            </a:r>
            <a:r>
              <a:rPr lang="en-US" dirty="0"/>
              <a:t>you use </a:t>
            </a:r>
            <a:r>
              <a:rPr lang="en-US" dirty="0" smtClean="0"/>
              <a:t>information </a:t>
            </a:r>
            <a:r>
              <a:rPr lang="en-US" dirty="0"/>
              <a:t>from an outside source without citing the source (telling where you got the information), you are guilty of </a:t>
            </a:r>
            <a:r>
              <a:rPr lang="en-US" dirty="0" smtClean="0"/>
              <a:t>plagiarism.</a:t>
            </a:r>
          </a:p>
          <a:p>
            <a:pPr marL="971550" lvl="1" indent="-514350">
              <a:buAutoNum type="arabicPeriod"/>
            </a:pPr>
            <a:r>
              <a:rPr lang="en-US" dirty="0" smtClean="0"/>
              <a:t>Even </a:t>
            </a:r>
            <a:r>
              <a:rPr lang="en-US" dirty="0"/>
              <a:t>when you cite your source, if your paraphrase is too similar to the original, you are guilty of plagiarism.</a:t>
            </a:r>
          </a:p>
        </p:txBody>
      </p:sp>
    </p:spTree>
    <p:extLst>
      <p:ext uri="{BB962C8B-B14F-4D97-AF65-F5344CB8AC3E}">
        <p14:creationId xmlns:p14="http://schemas.microsoft.com/office/powerpoint/2010/main" val="16736639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
            </a:r>
            <a:r>
              <a:rPr lang="en-US" dirty="0" smtClean="0"/>
              <a:t>araphrasing</a:t>
            </a:r>
            <a:endParaRPr lang="en-US" dirty="0"/>
          </a:p>
        </p:txBody>
      </p:sp>
      <p:sp>
        <p:nvSpPr>
          <p:cNvPr id="5" name="Text Placeholder 4"/>
          <p:cNvSpPr>
            <a:spLocks noGrp="1"/>
          </p:cNvSpPr>
          <p:nvPr>
            <p:ph type="body" sz="quarter" idx="13"/>
          </p:nvPr>
        </p:nvSpPr>
        <p:spPr>
          <a:xfrm>
            <a:off x="838200" y="1249613"/>
            <a:ext cx="10515600" cy="5260915"/>
          </a:xfrm>
        </p:spPr>
        <p:txBody>
          <a:bodyPr>
            <a:normAutofit/>
          </a:bodyPr>
          <a:lstStyle/>
          <a:p>
            <a:pPr marL="0" indent="0">
              <a:buNone/>
            </a:pPr>
            <a:r>
              <a:rPr lang="en-US" b="1" dirty="0"/>
              <a:t>How to Write a Good </a:t>
            </a:r>
            <a:r>
              <a:rPr lang="en-US" b="1" dirty="0" smtClean="0"/>
              <a:t>Paraphrase</a:t>
            </a:r>
          </a:p>
          <a:p>
            <a:pPr marL="0" indent="0">
              <a:buNone/>
            </a:pPr>
            <a:r>
              <a:rPr lang="en-US" dirty="0"/>
              <a:t>There are three keys to writing a good </a:t>
            </a:r>
            <a:r>
              <a:rPr lang="en-US" dirty="0" smtClean="0"/>
              <a:t>paraphrase</a:t>
            </a:r>
            <a:r>
              <a:rPr lang="en-US" dirty="0"/>
              <a:t>:</a:t>
            </a:r>
          </a:p>
          <a:p>
            <a:pPr marL="971550" lvl="1" indent="-514350">
              <a:buFont typeface="+mj-lt"/>
              <a:buAutoNum type="arabicPeriod"/>
            </a:pPr>
            <a:r>
              <a:rPr lang="en-US" dirty="0" smtClean="0"/>
              <a:t>Use </a:t>
            </a:r>
            <a:r>
              <a:rPr lang="en-US" dirty="0"/>
              <a:t>your own words and your own sentence structure.</a:t>
            </a:r>
          </a:p>
          <a:p>
            <a:pPr marL="971550" lvl="1" indent="-514350">
              <a:buFont typeface="+mj-lt"/>
              <a:buAutoNum type="arabicPeriod"/>
            </a:pPr>
            <a:r>
              <a:rPr lang="en-US" dirty="0" smtClean="0"/>
              <a:t>Make </a:t>
            </a:r>
            <a:r>
              <a:rPr lang="en-US" dirty="0"/>
              <a:t>your paraphrase approximately the same length as the original.</a:t>
            </a:r>
          </a:p>
          <a:p>
            <a:pPr marL="971550" lvl="1" indent="-514350">
              <a:buFont typeface="+mj-lt"/>
              <a:buAutoNum type="arabicPeriod"/>
            </a:pPr>
            <a:r>
              <a:rPr lang="en-US" dirty="0" smtClean="0"/>
              <a:t>Do </a:t>
            </a:r>
            <a:r>
              <a:rPr lang="en-US" dirty="0"/>
              <a:t>not change the meaning of the original</a:t>
            </a:r>
            <a:r>
              <a:rPr lang="en-US" dirty="0" smtClean="0"/>
              <a:t>.</a:t>
            </a:r>
          </a:p>
          <a:p>
            <a:pPr marL="0" indent="0">
              <a:buNone/>
            </a:pPr>
            <a:r>
              <a:rPr lang="en-US" dirty="0"/>
              <a:t>You can write a good paraphrase if you follow these </a:t>
            </a:r>
            <a:r>
              <a:rPr lang="en-US" dirty="0" smtClean="0"/>
              <a:t>steps:</a:t>
            </a:r>
            <a:endParaRPr lang="en-US" dirty="0"/>
          </a:p>
          <a:p>
            <a:pPr marL="971550" lvl="1" indent="-514350">
              <a:buAutoNum type="arabicPeriod"/>
            </a:pPr>
            <a:r>
              <a:rPr lang="en-US" dirty="0"/>
              <a:t>Read the original passage several times until you understand it fully.</a:t>
            </a:r>
          </a:p>
          <a:p>
            <a:pPr marL="971550" lvl="1" indent="-514350">
              <a:buAutoNum type="arabicPeriod"/>
            </a:pPr>
            <a:r>
              <a:rPr lang="en-US" dirty="0"/>
              <a:t>It helps to take notes. Write down only a few words for each </a:t>
            </a:r>
            <a:r>
              <a:rPr lang="en-US" dirty="0" smtClean="0"/>
              <a:t>idea.</a:t>
            </a:r>
          </a:p>
          <a:p>
            <a:pPr marL="971550" lvl="1" indent="-514350">
              <a:buAutoNum type="arabicPeriod"/>
            </a:pPr>
            <a:r>
              <a:rPr lang="en-US" dirty="0"/>
              <a:t>Write your paraphrase from your notes</a:t>
            </a:r>
            <a:r>
              <a:rPr lang="en-US" dirty="0" smtClean="0"/>
              <a:t>.</a:t>
            </a:r>
          </a:p>
          <a:p>
            <a:pPr marL="971550" lvl="1" indent="-514350">
              <a:buAutoNum type="arabicPeriod"/>
            </a:pPr>
            <a:r>
              <a:rPr lang="en-US" dirty="0"/>
              <a:t>Check your paraphrase against the original to make sure you have not copied vocabulary or the sentence </a:t>
            </a:r>
            <a:r>
              <a:rPr lang="en-US" dirty="0" smtClean="0"/>
              <a:t>structure </a:t>
            </a:r>
            <a:r>
              <a:rPr lang="en-US" dirty="0"/>
              <a:t>too closely</a:t>
            </a:r>
            <a:r>
              <a:rPr lang="en-US" dirty="0" smtClean="0"/>
              <a:t>.</a:t>
            </a:r>
          </a:p>
          <a:p>
            <a:pPr marL="971550" lvl="1" indent="-514350">
              <a:buAutoNum type="arabicPeriod"/>
            </a:pPr>
            <a:r>
              <a:rPr lang="en-US" dirty="0"/>
              <a:t>Add an in-text citation at the end.</a:t>
            </a:r>
          </a:p>
        </p:txBody>
      </p:sp>
    </p:spTree>
    <p:extLst>
      <p:ext uri="{BB962C8B-B14F-4D97-AF65-F5344CB8AC3E}">
        <p14:creationId xmlns:p14="http://schemas.microsoft.com/office/powerpoint/2010/main" val="26797130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Summarizing</a:t>
            </a:r>
          </a:p>
        </p:txBody>
      </p:sp>
      <p:sp>
        <p:nvSpPr>
          <p:cNvPr id="5" name="Text Placeholder 4"/>
          <p:cNvSpPr>
            <a:spLocks noGrp="1"/>
          </p:cNvSpPr>
          <p:nvPr>
            <p:ph type="body" sz="quarter" idx="13"/>
          </p:nvPr>
        </p:nvSpPr>
        <p:spPr/>
        <p:txBody>
          <a:bodyPr>
            <a:normAutofit/>
          </a:bodyPr>
          <a:lstStyle/>
          <a:p>
            <a:pPr marL="0" indent="0">
              <a:buNone/>
            </a:pPr>
            <a:r>
              <a:rPr lang="en-US" dirty="0"/>
              <a:t>Another way to use borrowed information from an outside source is to summarize </a:t>
            </a:r>
            <a:r>
              <a:rPr lang="en-US" dirty="0" smtClean="0"/>
              <a:t>it. When </a:t>
            </a:r>
            <a:r>
              <a:rPr lang="en-US" dirty="0"/>
              <a:t>you retell a story that someone has told you, you repeat the story in your own words. If your retelling is about the same length as the original, it is a paraphrase. If you shorten the story-retelling only the most important points and leaving out the details-it is a summary</a:t>
            </a:r>
            <a:r>
              <a:rPr lang="en-US" dirty="0" smtClean="0"/>
              <a:t>.</a:t>
            </a:r>
            <a:endParaRPr lang="en-US" dirty="0"/>
          </a:p>
          <a:p>
            <a:pPr marL="0" indent="0">
              <a:buNone/>
            </a:pPr>
            <a:r>
              <a:rPr lang="en-US" b="1" dirty="0"/>
              <a:t>How to Write a Good </a:t>
            </a:r>
            <a:r>
              <a:rPr lang="en-US" b="1" dirty="0" smtClean="0"/>
              <a:t>Summary</a:t>
            </a:r>
            <a:endParaRPr lang="en-US" b="1" dirty="0"/>
          </a:p>
          <a:p>
            <a:pPr marL="0" indent="0">
              <a:buNone/>
            </a:pPr>
            <a:r>
              <a:rPr lang="en-US" dirty="0" smtClean="0"/>
              <a:t>There </a:t>
            </a:r>
            <a:r>
              <a:rPr lang="en-US" dirty="0"/>
              <a:t>are three keys to writing a good Summary:</a:t>
            </a:r>
          </a:p>
          <a:p>
            <a:pPr marL="971550" lvl="1" indent="-514350">
              <a:buFont typeface="+mj-lt"/>
              <a:buAutoNum type="arabicPeriod"/>
            </a:pPr>
            <a:r>
              <a:rPr lang="en-US" dirty="0"/>
              <a:t>Use your own words and your own sentence structure.</a:t>
            </a:r>
          </a:p>
          <a:p>
            <a:pPr marL="971550" lvl="1" indent="-514350">
              <a:buFont typeface="+mj-lt"/>
              <a:buAutoNum type="arabicPeriod"/>
            </a:pPr>
            <a:r>
              <a:rPr lang="en-US" dirty="0" smtClean="0"/>
              <a:t>Remember that a summery is much shorter than a paraphrase.</a:t>
            </a:r>
            <a:endParaRPr lang="en-US" dirty="0"/>
          </a:p>
          <a:p>
            <a:pPr marL="971550" lvl="1" indent="-514350">
              <a:buFont typeface="+mj-lt"/>
              <a:buAutoNum type="arabicPeriod"/>
            </a:pPr>
            <a:r>
              <a:rPr lang="en-US" dirty="0"/>
              <a:t>Do not change the meaning of the original</a:t>
            </a:r>
            <a:r>
              <a:rPr lang="en-US" dirty="0" smtClean="0"/>
              <a:t>.</a:t>
            </a:r>
            <a:endParaRPr lang="en-US" dirty="0"/>
          </a:p>
        </p:txBody>
      </p:sp>
    </p:spTree>
    <p:extLst>
      <p:ext uri="{BB962C8B-B14F-4D97-AF65-F5344CB8AC3E}">
        <p14:creationId xmlns:p14="http://schemas.microsoft.com/office/powerpoint/2010/main" val="1272704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70000" lnSpcReduction="20000"/>
          </a:bodyPr>
          <a:lstStyle/>
          <a:p>
            <a:pPr marL="0" indent="0">
              <a:lnSpc>
                <a:spcPct val="140000"/>
              </a:lnSpc>
              <a:spcBef>
                <a:spcPts val="600"/>
              </a:spcBef>
              <a:buNone/>
            </a:pPr>
            <a:r>
              <a:rPr lang="en-US" dirty="0"/>
              <a:t>These are the important points you should have learned from this </a:t>
            </a:r>
            <a:r>
              <a:rPr lang="en-US" dirty="0" smtClean="0"/>
              <a:t>chapter:</a:t>
            </a:r>
          </a:p>
          <a:p>
            <a:pPr marL="514350" indent="-514350">
              <a:lnSpc>
                <a:spcPct val="140000"/>
              </a:lnSpc>
              <a:spcBef>
                <a:spcPts val="600"/>
              </a:spcBef>
              <a:buAutoNum type="arabicPeriod"/>
            </a:pPr>
            <a:r>
              <a:rPr lang="en-US" dirty="0" smtClean="0"/>
              <a:t>In </a:t>
            </a:r>
            <a:r>
              <a:rPr lang="en-US" dirty="0"/>
              <a:t>academic </a:t>
            </a:r>
            <a:r>
              <a:rPr lang="en-US" dirty="0" smtClean="0"/>
              <a:t>wilting, </a:t>
            </a:r>
            <a:r>
              <a:rPr lang="en-US" dirty="0"/>
              <a:t>you are expected to use information from outside sources to support your ideas. In addition to using quotations, </a:t>
            </a:r>
            <a:r>
              <a:rPr lang="en-US" dirty="0" smtClean="0"/>
              <a:t>you </a:t>
            </a:r>
            <a:r>
              <a:rPr lang="en-US" dirty="0"/>
              <a:t>may also use </a:t>
            </a:r>
            <a:r>
              <a:rPr lang="en-US" dirty="0" smtClean="0"/>
              <a:t>paraphrases </a:t>
            </a:r>
            <a:r>
              <a:rPr lang="en-US" dirty="0"/>
              <a:t>and </a:t>
            </a:r>
            <a:r>
              <a:rPr lang="en-US" dirty="0" smtClean="0"/>
              <a:t>summaries.</a:t>
            </a:r>
          </a:p>
          <a:p>
            <a:pPr lvl="1">
              <a:lnSpc>
                <a:spcPct val="140000"/>
              </a:lnSpc>
              <a:spcBef>
                <a:spcPts val="600"/>
              </a:spcBef>
            </a:pPr>
            <a:r>
              <a:rPr lang="en-US" dirty="0" smtClean="0"/>
              <a:t>Paraphrase</a:t>
            </a:r>
            <a:r>
              <a:rPr lang="en-US" dirty="0"/>
              <a:t>: Rewrite the author's meaning in your own words. Include all or almost all of the ideas that are in the original. Change the sentence </a:t>
            </a:r>
            <a:r>
              <a:rPr lang="en-US" dirty="0" smtClean="0"/>
              <a:t>structure </a:t>
            </a:r>
            <a:r>
              <a:rPr lang="en-US" dirty="0"/>
              <a:t>and substitute synonyms where possible to avoid </a:t>
            </a:r>
            <a:r>
              <a:rPr lang="en-US" dirty="0" smtClean="0"/>
              <a:t>plagiarizing.</a:t>
            </a:r>
          </a:p>
          <a:p>
            <a:pPr lvl="1">
              <a:lnSpc>
                <a:spcPct val="140000"/>
              </a:lnSpc>
              <a:spcBef>
                <a:spcPts val="600"/>
              </a:spcBef>
            </a:pPr>
            <a:r>
              <a:rPr lang="en-US" dirty="0" smtClean="0"/>
              <a:t>Summary</a:t>
            </a:r>
            <a:r>
              <a:rPr lang="en-US" dirty="0"/>
              <a:t>: Condense a writer's words and summarize the main ideas in as few of your own words as </a:t>
            </a:r>
            <a:r>
              <a:rPr lang="en-US" dirty="0" smtClean="0"/>
              <a:t>possible.</a:t>
            </a:r>
          </a:p>
          <a:p>
            <a:pPr marL="514350" indent="-514350">
              <a:lnSpc>
                <a:spcPct val="140000"/>
              </a:lnSpc>
              <a:spcBef>
                <a:spcPts val="600"/>
              </a:spcBef>
              <a:buAutoNum type="arabicPeriod"/>
            </a:pPr>
            <a:r>
              <a:rPr lang="en-US" dirty="0" smtClean="0"/>
              <a:t>Keep </a:t>
            </a:r>
            <a:r>
              <a:rPr lang="en-US" dirty="0"/>
              <a:t>in mind that the U.S. system of education values students' original thinking and writing. Use outside sources to support your own ideas. Don't write a paper that contains only the ideas of </a:t>
            </a:r>
            <a:r>
              <a:rPr lang="en-US" dirty="0" smtClean="0"/>
              <a:t>others.</a:t>
            </a:r>
          </a:p>
          <a:p>
            <a:pPr marL="514350" indent="-514350">
              <a:lnSpc>
                <a:spcPct val="140000"/>
              </a:lnSpc>
              <a:spcBef>
                <a:spcPts val="600"/>
              </a:spcBef>
              <a:buAutoNum type="arabicPeriod"/>
            </a:pPr>
            <a:r>
              <a:rPr lang="en-US" dirty="0" smtClean="0"/>
              <a:t>Don't </a:t>
            </a:r>
            <a:r>
              <a:rPr lang="en-US" dirty="0"/>
              <a:t>just drop a paraphrase or summary into your paper. </a:t>
            </a:r>
            <a:r>
              <a:rPr lang="en-US" dirty="0" smtClean="0"/>
              <a:t>Make </a:t>
            </a:r>
            <a:r>
              <a:rPr lang="en-US" dirty="0"/>
              <a:t>the connection between the borrowed information and your idea </a:t>
            </a:r>
            <a:r>
              <a:rPr lang="en-US" dirty="0" smtClean="0"/>
              <a:t>clear.</a:t>
            </a:r>
          </a:p>
          <a:p>
            <a:pPr marL="514350" indent="-514350">
              <a:lnSpc>
                <a:spcPct val="140000"/>
              </a:lnSpc>
              <a:spcBef>
                <a:spcPts val="600"/>
              </a:spcBef>
              <a:buAutoNum type="arabicPeriod"/>
            </a:pPr>
            <a:r>
              <a:rPr lang="en-US" dirty="0" smtClean="0"/>
              <a:t>Document </a:t>
            </a:r>
            <a:r>
              <a:rPr lang="en-US" dirty="0"/>
              <a:t>your sources to avoid plagiarizing and to help the reader find the sources of your information.</a:t>
            </a:r>
            <a:endParaRPr lang="en-US" dirty="0" smtClean="0"/>
          </a:p>
        </p:txBody>
      </p:sp>
    </p:spTree>
    <p:extLst>
      <p:ext uri="{BB962C8B-B14F-4D97-AF65-F5344CB8AC3E}">
        <p14:creationId xmlns:p14="http://schemas.microsoft.com/office/powerpoint/2010/main" val="2817611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9</a:t>
            </a:r>
            <a:endParaRPr lang="en-US" dirty="0"/>
          </a:p>
        </p:txBody>
      </p:sp>
      <p:sp>
        <p:nvSpPr>
          <p:cNvPr id="3" name="Subtitle 2"/>
          <p:cNvSpPr>
            <a:spLocks noGrp="1"/>
          </p:cNvSpPr>
          <p:nvPr>
            <p:ph type="subTitle" idx="1"/>
          </p:nvPr>
        </p:nvSpPr>
        <p:spPr/>
        <p:txBody>
          <a:bodyPr/>
          <a:lstStyle/>
          <a:p>
            <a:r>
              <a:rPr lang="en-US" b="1" dirty="0" smtClean="0"/>
              <a:t>Argumentative </a:t>
            </a:r>
            <a:r>
              <a:rPr lang="en-US" b="1" dirty="0"/>
              <a:t>Essays</a:t>
            </a:r>
            <a:endParaRPr lang="en-US" dirty="0"/>
          </a:p>
        </p:txBody>
      </p:sp>
    </p:spTree>
    <p:extLst>
      <p:ext uri="{BB962C8B-B14F-4D97-AF65-F5344CB8AC3E}">
        <p14:creationId xmlns:p14="http://schemas.microsoft.com/office/powerpoint/2010/main" val="6669165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a:t>
            </a:r>
            <a:endParaRPr lang="en-US" dirty="0"/>
          </a:p>
        </p:txBody>
      </p:sp>
      <p:sp>
        <p:nvSpPr>
          <p:cNvPr id="5" name="Text Placeholder 4"/>
          <p:cNvSpPr>
            <a:spLocks noGrp="1"/>
          </p:cNvSpPr>
          <p:nvPr>
            <p:ph type="body" sz="quarter" idx="13"/>
          </p:nvPr>
        </p:nvSpPr>
        <p:spPr>
          <a:xfrm>
            <a:off x="838200" y="2209733"/>
            <a:ext cx="10515600" cy="3139507"/>
          </a:xfrm>
        </p:spPr>
        <p:txBody>
          <a:bodyPr>
            <a:normAutofit/>
          </a:bodyPr>
          <a:lstStyle/>
          <a:p>
            <a:pPr marL="0" indent="0">
              <a:buNone/>
            </a:pPr>
            <a:r>
              <a:rPr lang="en-US" b="1" dirty="0"/>
              <a:t>	An argumentative essay is an essay in which you agree or disagree with an issue, using reasons to support your opinion. Your goal is to convince your reader that your opinion is right. </a:t>
            </a:r>
            <a:r>
              <a:rPr lang="en-US" dirty="0"/>
              <a:t>Argumentation is a popular kind of essay question because it forces students to think on their own: They have to take a stand on an issue, support their stand with solid reasons, and support their reasons with solid evidence.</a:t>
            </a:r>
            <a:endParaRPr lang="en-US" dirty="0" smtClean="0"/>
          </a:p>
        </p:txBody>
      </p:sp>
    </p:spTree>
    <p:extLst>
      <p:ext uri="{BB962C8B-B14F-4D97-AF65-F5344CB8AC3E}">
        <p14:creationId xmlns:p14="http://schemas.microsoft.com/office/powerpoint/2010/main" val="1955670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Organization of </a:t>
            </a:r>
            <a:r>
              <a:rPr lang="en-US" b="0" dirty="0" smtClean="0"/>
              <a:t>Argumentative Essays</a:t>
            </a:r>
            <a:endParaRPr lang="en-US" dirty="0" smtClean="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5332" y="1072060"/>
            <a:ext cx="8421336" cy="5514857"/>
          </a:xfrm>
          <a:prstGeom prst="rect">
            <a:avLst/>
          </a:prstGeom>
        </p:spPr>
      </p:pic>
    </p:spTree>
    <p:extLst>
      <p:ext uri="{BB962C8B-B14F-4D97-AF65-F5344CB8AC3E}">
        <p14:creationId xmlns:p14="http://schemas.microsoft.com/office/powerpoint/2010/main" val="542252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lntroductory Paragraph</a:t>
            </a:r>
          </a:p>
        </p:txBody>
      </p:sp>
      <p:sp>
        <p:nvSpPr>
          <p:cNvPr id="5" name="Text Placeholder 4"/>
          <p:cNvSpPr>
            <a:spLocks noGrp="1"/>
          </p:cNvSpPr>
          <p:nvPr>
            <p:ph type="body" sz="quarter" idx="13"/>
          </p:nvPr>
        </p:nvSpPr>
        <p:spPr/>
        <p:txBody>
          <a:bodyPr>
            <a:normAutofit/>
          </a:bodyPr>
          <a:lstStyle/>
          <a:p>
            <a:pPr marL="0" indent="0">
              <a:buNone/>
            </a:pPr>
            <a:r>
              <a:rPr lang="en-US" dirty="0"/>
              <a:t>The introductory paragraph of the model contains an explanation of the issue, which is a necessary part of an argumentative essay. However, you may also begin an argumentative essay with a more engaging introduction-with surprising statistics, for example, or with a dramatic story</a:t>
            </a:r>
            <a:r>
              <a:rPr lang="en-US" dirty="0" smtClean="0"/>
              <a:t>.</a:t>
            </a:r>
            <a:endParaRPr lang="en-US" dirty="0"/>
          </a:p>
          <a:p>
            <a:pPr marL="0" indent="0">
              <a:buNone/>
            </a:pPr>
            <a:r>
              <a:rPr lang="en-US" dirty="0" smtClean="0"/>
              <a:t>If </a:t>
            </a:r>
            <a:r>
              <a:rPr lang="en-US" dirty="0"/>
              <a:t>you write an attention-getting introduction, you may need to explain the issue in a second introductory paragraph and write your thesis statement at the end of this (the second) </a:t>
            </a:r>
            <a:r>
              <a:rPr lang="en-US" dirty="0" smtClean="0"/>
              <a:t>paragraph.</a:t>
            </a:r>
          </a:p>
          <a:p>
            <a:pPr marL="0" indent="0">
              <a:buNone/>
            </a:pPr>
            <a:r>
              <a:rPr lang="en-US" b="1" dirty="0" smtClean="0"/>
              <a:t>Thesis Statement</a:t>
            </a:r>
          </a:p>
          <a:p>
            <a:pPr marL="0" indent="0">
              <a:buNone/>
            </a:pPr>
            <a:r>
              <a:rPr lang="en-US" dirty="0"/>
              <a:t>The thesis statement in an argumentative essay states clearly which side you are </a:t>
            </a:r>
            <a:r>
              <a:rPr lang="en-US" dirty="0" smtClean="0"/>
              <a:t>for.</a:t>
            </a:r>
            <a:endParaRPr lang="en-US" dirty="0"/>
          </a:p>
        </p:txBody>
      </p:sp>
    </p:spTree>
    <p:extLst>
      <p:ext uri="{BB962C8B-B14F-4D97-AF65-F5344CB8AC3E}">
        <p14:creationId xmlns:p14="http://schemas.microsoft.com/office/powerpoint/2010/main" val="3210120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lntroductory Paragraph</a:t>
            </a:r>
          </a:p>
        </p:txBody>
      </p:sp>
      <p:sp>
        <p:nvSpPr>
          <p:cNvPr id="5" name="Text Placeholder 4"/>
          <p:cNvSpPr>
            <a:spLocks noGrp="1"/>
          </p:cNvSpPr>
          <p:nvPr>
            <p:ph type="body" sz="quarter" idx="13"/>
          </p:nvPr>
        </p:nvSpPr>
        <p:spPr/>
        <p:txBody>
          <a:bodyPr>
            <a:normAutofit/>
          </a:bodyPr>
          <a:lstStyle/>
          <a:p>
            <a:pPr marL="0" indent="0">
              <a:buNone/>
            </a:pPr>
            <a:r>
              <a:rPr lang="en-US" dirty="0"/>
              <a:t>A thesis statement often mentions the opposing point of view. </a:t>
            </a:r>
            <a:r>
              <a:rPr lang="en-US" u="sng" dirty="0"/>
              <a:t>Notice that </a:t>
            </a:r>
            <a:r>
              <a:rPr lang="en-US" u="sng" dirty="0" smtClean="0"/>
              <a:t>the writer's </a:t>
            </a:r>
            <a:r>
              <a:rPr lang="en-US" u="sng" dirty="0"/>
              <a:t>opinion is expressed in the main (independent) clause, and the </a:t>
            </a:r>
            <a:r>
              <a:rPr lang="en-US" u="sng" dirty="0" smtClean="0"/>
              <a:t>opposing point </a:t>
            </a:r>
            <a:r>
              <a:rPr lang="en-US" u="sng" dirty="0"/>
              <a:t>of view is normally put into a subordinate </a:t>
            </a:r>
            <a:r>
              <a:rPr lang="en-US" u="sng" dirty="0" smtClean="0"/>
              <a:t>structure.</a:t>
            </a:r>
            <a:endParaRPr lang="en-US" u="sng" dirty="0"/>
          </a:p>
        </p:txBody>
      </p:sp>
      <p:sp>
        <p:nvSpPr>
          <p:cNvPr id="7" name="TextBox 6"/>
          <p:cNvSpPr txBox="1"/>
          <p:nvPr/>
        </p:nvSpPr>
        <p:spPr>
          <a:xfrm>
            <a:off x="566928" y="3898884"/>
            <a:ext cx="1105814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Despite the claims that curfew laws are necessary to control juvenile gangs,.</a:t>
            </a:r>
          </a:p>
        </p:txBody>
      </p:sp>
      <p:sp>
        <p:nvSpPr>
          <p:cNvPr id="8" name="TextBox 7"/>
          <p:cNvSpPr txBox="1"/>
          <p:nvPr/>
        </p:nvSpPr>
        <p:spPr>
          <a:xfrm>
            <a:off x="838200" y="3511455"/>
            <a:ext cx="4188327" cy="369332"/>
          </a:xfrm>
          <a:prstGeom prst="rect">
            <a:avLst/>
          </a:prstGeom>
          <a:noFill/>
        </p:spPr>
        <p:txBody>
          <a:bodyPr wrap="square" rtlCol="0">
            <a:spAutoFit/>
          </a:bodyPr>
          <a:lstStyle/>
          <a:p>
            <a:r>
              <a:rPr lang="en-US" dirty="0">
                <a:solidFill>
                  <a:schemeClr val="accent1">
                    <a:lumMod val="50000"/>
                  </a:schemeClr>
                </a:solidFill>
              </a:rPr>
              <a:t>SUBORDINATE STRUCTURE</a:t>
            </a:r>
          </a:p>
        </p:txBody>
      </p:sp>
      <p:sp>
        <p:nvSpPr>
          <p:cNvPr id="9" name="TextBox 8"/>
          <p:cNvSpPr txBox="1"/>
          <p:nvPr/>
        </p:nvSpPr>
        <p:spPr>
          <a:xfrm>
            <a:off x="838200" y="4805485"/>
            <a:ext cx="4535424" cy="369332"/>
          </a:xfrm>
          <a:prstGeom prst="rect">
            <a:avLst/>
          </a:prstGeom>
          <a:noFill/>
        </p:spPr>
        <p:txBody>
          <a:bodyPr wrap="square" rtlCol="0">
            <a:spAutoFit/>
          </a:bodyPr>
          <a:lstStyle/>
          <a:p>
            <a:r>
              <a:rPr lang="en-US" dirty="0">
                <a:solidFill>
                  <a:schemeClr val="accent1">
                    <a:lumMod val="50000"/>
                  </a:schemeClr>
                </a:solidFill>
              </a:rPr>
              <a:t>MAIN (INDEPENDENT) CLAUSE</a:t>
            </a:r>
          </a:p>
        </p:txBody>
      </p:sp>
      <p:sp>
        <p:nvSpPr>
          <p:cNvPr id="10" name="TextBox 9"/>
          <p:cNvSpPr txBox="1"/>
          <p:nvPr/>
        </p:nvSpPr>
        <p:spPr>
          <a:xfrm>
            <a:off x="566928" y="5174817"/>
            <a:ext cx="1105814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Despite the claims that curfew laws are necessary to control juvenile gangs,.</a:t>
            </a:r>
          </a:p>
        </p:txBody>
      </p:sp>
    </p:spTree>
    <p:extLst>
      <p:ext uri="{BB962C8B-B14F-4D97-AF65-F5344CB8AC3E}">
        <p14:creationId xmlns:p14="http://schemas.microsoft.com/office/powerpoint/2010/main" val="3502817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lntroductory Paragraph</a:t>
            </a:r>
          </a:p>
        </p:txBody>
      </p:sp>
      <p:sp>
        <p:nvSpPr>
          <p:cNvPr id="5" name="Text Placeholder 4"/>
          <p:cNvSpPr>
            <a:spLocks noGrp="1"/>
          </p:cNvSpPr>
          <p:nvPr>
            <p:ph type="body" sz="quarter" idx="13"/>
          </p:nvPr>
        </p:nvSpPr>
        <p:spPr>
          <a:xfrm>
            <a:off x="838200" y="1249613"/>
            <a:ext cx="10515600" cy="1146115"/>
          </a:xfrm>
        </p:spPr>
        <p:txBody>
          <a:bodyPr>
            <a:normAutofit/>
          </a:bodyPr>
          <a:lstStyle/>
          <a:p>
            <a:pPr marL="0" indent="0">
              <a:buNone/>
            </a:pPr>
            <a:r>
              <a:rPr lang="en-US" dirty="0"/>
              <a:t>Use expressions such as the following to introduce opposing points of view.</a:t>
            </a:r>
            <a:endParaRPr lang="en-US" u="sng" dirty="0"/>
          </a:p>
        </p:txBody>
      </p:sp>
      <p:sp>
        <p:nvSpPr>
          <p:cNvPr id="7" name="TextBox 6"/>
          <p:cNvSpPr txBox="1"/>
          <p:nvPr/>
        </p:nvSpPr>
        <p:spPr>
          <a:xfrm>
            <a:off x="749808" y="2262770"/>
            <a:ext cx="11058144" cy="369332"/>
          </a:xfrm>
          <a:prstGeom prst="rect">
            <a:avLst/>
          </a:prstGeom>
          <a:noFill/>
        </p:spPr>
        <p:txBody>
          <a:bodyPr wrap="square" rtlCol="0">
            <a:spAutoFit/>
          </a:bodyPr>
          <a:lstStyle/>
          <a:p>
            <a:r>
              <a:rPr lang="en-US" dirty="0">
                <a:solidFill>
                  <a:schemeClr val="tx1">
                    <a:lumMod val="50000"/>
                    <a:lumOff val="50000"/>
                  </a:schemeClr>
                </a:solidFill>
                <a:latin typeface="Bookman Old Style" panose="02050604050505020204" pitchFamily="18" charset="0"/>
              </a:rPr>
              <a:t>Some people feel that the United States should have a national health care </a:t>
            </a:r>
            <a:r>
              <a:rPr lang="en-US" dirty="0" smtClean="0">
                <a:solidFill>
                  <a:schemeClr val="tx1">
                    <a:lumMod val="50000"/>
                    <a:lumOff val="50000"/>
                  </a:schemeClr>
                </a:solidFill>
                <a:latin typeface="Bookman Old Style" panose="02050604050505020204" pitchFamily="18" charset="0"/>
              </a:rPr>
              <a:t>plan like </a:t>
            </a:r>
            <a:r>
              <a:rPr lang="en-US" dirty="0">
                <a:solidFill>
                  <a:schemeClr val="tx1">
                    <a:lumMod val="50000"/>
                    <a:lumOff val="50000"/>
                  </a:schemeClr>
                </a:solidFill>
                <a:latin typeface="Bookman Old Style" panose="02050604050505020204" pitchFamily="18" charset="0"/>
              </a:rPr>
              <a:t>Canada's.</a:t>
            </a:r>
          </a:p>
        </p:txBody>
      </p:sp>
      <p:sp>
        <p:nvSpPr>
          <p:cNvPr id="10" name="TextBox 9"/>
          <p:cNvSpPr txBox="1"/>
          <p:nvPr/>
        </p:nvSpPr>
        <p:spPr>
          <a:xfrm>
            <a:off x="749808" y="2737339"/>
            <a:ext cx="11058144" cy="400110"/>
          </a:xfrm>
          <a:prstGeom prst="rect">
            <a:avLst/>
          </a:prstGeom>
          <a:noFill/>
        </p:spPr>
        <p:txBody>
          <a:bodyPr wrap="square" rtlCol="0">
            <a:spAutoFit/>
          </a:bodyPr>
          <a:lstStyle/>
          <a:p>
            <a:r>
              <a:rPr lang="en-US" sz="2000" dirty="0">
                <a:solidFill>
                  <a:schemeClr val="tx1">
                    <a:lumMod val="50000"/>
                    <a:lumOff val="50000"/>
                  </a:schemeClr>
                </a:solidFill>
                <a:latin typeface="Bookman Old Style" panose="02050604050505020204" pitchFamily="18" charset="0"/>
              </a:rPr>
              <a:t>Many think that genetically engineered crops are a grave danger to </a:t>
            </a:r>
            <a:r>
              <a:rPr lang="en-US" sz="2000" dirty="0" smtClean="0">
                <a:solidFill>
                  <a:schemeClr val="tx1">
                    <a:lumMod val="50000"/>
                    <a:lumOff val="50000"/>
                  </a:schemeClr>
                </a:solidFill>
                <a:latin typeface="Bookman Old Style" panose="02050604050505020204" pitchFamily="18" charset="0"/>
              </a:rPr>
              <a:t>the environment</a:t>
            </a:r>
            <a:r>
              <a:rPr lang="en-US" sz="2000" dirty="0">
                <a:solidFill>
                  <a:schemeClr val="tx1">
                    <a:lumMod val="50000"/>
                    <a:lumOff val="50000"/>
                  </a:schemeClr>
                </a:solidFill>
                <a:latin typeface="Bookman Old Style" panose="02050604050505020204" pitchFamily="18" charset="0"/>
              </a:rPr>
              <a:t>.</a:t>
            </a:r>
          </a:p>
        </p:txBody>
      </p:sp>
      <p:sp>
        <p:nvSpPr>
          <p:cNvPr id="13" name="TextBox 12"/>
          <p:cNvSpPr txBox="1"/>
          <p:nvPr/>
        </p:nvSpPr>
        <p:spPr>
          <a:xfrm>
            <a:off x="749808" y="3211908"/>
            <a:ext cx="11058144" cy="400110"/>
          </a:xfrm>
          <a:prstGeom prst="rect">
            <a:avLst/>
          </a:prstGeom>
          <a:noFill/>
        </p:spPr>
        <p:txBody>
          <a:bodyPr wrap="square" rtlCol="0">
            <a:spAutoFit/>
          </a:bodyPr>
          <a:lstStyle/>
          <a:p>
            <a:r>
              <a:rPr lang="en-US" sz="2000" dirty="0">
                <a:solidFill>
                  <a:schemeClr val="tx1">
                    <a:lumMod val="50000"/>
                    <a:lumOff val="50000"/>
                  </a:schemeClr>
                </a:solidFill>
                <a:latin typeface="Bookman Old Style" panose="02050604050505020204" pitchFamily="18" charset="0"/>
              </a:rPr>
              <a:t>Smokers say that they have a right to smoke.</a:t>
            </a:r>
          </a:p>
        </p:txBody>
      </p:sp>
      <p:sp>
        <p:nvSpPr>
          <p:cNvPr id="14" name="Text Placeholder 4"/>
          <p:cNvSpPr txBox="1">
            <a:spLocks/>
          </p:cNvSpPr>
          <p:nvPr/>
        </p:nvSpPr>
        <p:spPr>
          <a:xfrm>
            <a:off x="838200" y="3884751"/>
            <a:ext cx="10515600" cy="1146115"/>
          </a:xfrm>
          <a:prstGeom prst="rect">
            <a:avLst/>
          </a:prstGeom>
        </p:spPr>
        <p:txBody>
          <a:bodyPr vert="horz" lIns="91440" tIns="45720" rIns="91440" bIns="4572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Then connect the opposing point of view to your own with transition signals </a:t>
            </a:r>
            <a:r>
              <a:rPr lang="en-US" dirty="0" smtClean="0"/>
              <a:t>of contrast</a:t>
            </a:r>
            <a:r>
              <a:rPr lang="en-US" dirty="0"/>
              <a:t>.</a:t>
            </a:r>
            <a:endParaRPr lang="en-US" u="sng" dirty="0"/>
          </a:p>
        </p:txBody>
      </p:sp>
      <p:sp>
        <p:nvSpPr>
          <p:cNvPr id="15" name="TextBox 14"/>
          <p:cNvSpPr txBox="1"/>
          <p:nvPr/>
        </p:nvSpPr>
        <p:spPr>
          <a:xfrm>
            <a:off x="749808" y="4960503"/>
            <a:ext cx="11058144" cy="677108"/>
          </a:xfrm>
          <a:prstGeom prst="rect">
            <a:avLst/>
          </a:prstGeom>
          <a:noFill/>
        </p:spPr>
        <p:txBody>
          <a:bodyPr wrap="square" rtlCol="0">
            <a:spAutoFit/>
          </a:bodyPr>
          <a:lstStyle/>
          <a:p>
            <a:r>
              <a:rPr lang="en-US" sz="1900" spc="-30" dirty="0">
                <a:solidFill>
                  <a:schemeClr val="tx1">
                    <a:lumMod val="50000"/>
                    <a:lumOff val="50000"/>
                  </a:schemeClr>
                </a:solidFill>
                <a:latin typeface="Bookman Old Style" panose="02050604050505020204" pitchFamily="18" charset="0"/>
              </a:rPr>
              <a:t>Some people feel that the United States should have a national health care </a:t>
            </a:r>
            <a:r>
              <a:rPr lang="en-US" sz="1900" spc="-30" dirty="0" smtClean="0">
                <a:solidFill>
                  <a:schemeClr val="tx1">
                    <a:lumMod val="50000"/>
                    <a:lumOff val="50000"/>
                  </a:schemeClr>
                </a:solidFill>
                <a:latin typeface="Bookman Old Style" panose="02050604050505020204" pitchFamily="18" charset="0"/>
              </a:rPr>
              <a:t>plan like </a:t>
            </a:r>
            <a:r>
              <a:rPr lang="en-US" sz="1900" spc="-30" dirty="0">
                <a:solidFill>
                  <a:schemeClr val="tx1">
                    <a:lumMod val="50000"/>
                    <a:lumOff val="50000"/>
                  </a:schemeClr>
                </a:solidFill>
                <a:latin typeface="Bookman Old Style" panose="02050604050505020204" pitchFamily="18" charset="0"/>
              </a:rPr>
              <a:t>Canada's; </a:t>
            </a:r>
            <a:r>
              <a:rPr lang="en-US" sz="1900" b="1" spc="-30" dirty="0">
                <a:solidFill>
                  <a:schemeClr val="tx1">
                    <a:lumMod val="50000"/>
                    <a:lumOff val="50000"/>
                  </a:schemeClr>
                </a:solidFill>
                <a:latin typeface="Bookman Old Style" panose="02050604050505020204" pitchFamily="18" charset="0"/>
              </a:rPr>
              <a:t>however,</a:t>
            </a:r>
            <a:r>
              <a:rPr lang="en-US" sz="1900" spc="-30" dirty="0">
                <a:solidFill>
                  <a:schemeClr val="tx1">
                    <a:lumMod val="50000"/>
                    <a:lumOff val="50000"/>
                  </a:schemeClr>
                </a:solidFill>
                <a:latin typeface="Bookman Old Style" panose="02050604050505020204" pitchFamily="18" charset="0"/>
              </a:rPr>
              <a:t> others feel that government should stay out of </a:t>
            </a:r>
            <a:r>
              <a:rPr lang="en-US" sz="1900" spc="-30" dirty="0" smtClean="0">
                <a:solidFill>
                  <a:schemeClr val="tx1">
                    <a:lumMod val="50000"/>
                    <a:lumOff val="50000"/>
                  </a:schemeClr>
                </a:solidFill>
                <a:latin typeface="Bookman Old Style" panose="02050604050505020204" pitchFamily="18" charset="0"/>
              </a:rPr>
              <a:t>the health </a:t>
            </a:r>
            <a:r>
              <a:rPr lang="en-US" sz="1900" spc="-30" dirty="0">
                <a:solidFill>
                  <a:schemeClr val="tx1">
                    <a:lumMod val="50000"/>
                    <a:lumOff val="50000"/>
                  </a:schemeClr>
                </a:solidFill>
                <a:latin typeface="Bookman Old Style" panose="02050604050505020204" pitchFamily="18" charset="0"/>
              </a:rPr>
              <a:t>care business.</a:t>
            </a:r>
          </a:p>
        </p:txBody>
      </p:sp>
      <p:sp>
        <p:nvSpPr>
          <p:cNvPr id="16" name="TextBox 15"/>
          <p:cNvSpPr txBox="1"/>
          <p:nvPr/>
        </p:nvSpPr>
        <p:spPr>
          <a:xfrm>
            <a:off x="749808" y="5763798"/>
            <a:ext cx="11058144" cy="677108"/>
          </a:xfrm>
          <a:prstGeom prst="rect">
            <a:avLst/>
          </a:prstGeom>
          <a:noFill/>
        </p:spPr>
        <p:txBody>
          <a:bodyPr wrap="square" rtlCol="0">
            <a:spAutoFit/>
          </a:bodyPr>
          <a:lstStyle/>
          <a:p>
            <a:r>
              <a:rPr lang="en-US" sz="1900" b="1" dirty="0">
                <a:solidFill>
                  <a:schemeClr val="tx1">
                    <a:lumMod val="50000"/>
                    <a:lumOff val="50000"/>
                  </a:schemeClr>
                </a:solidFill>
                <a:latin typeface="Bookman Old Style" panose="02050604050505020204" pitchFamily="18" charset="0"/>
              </a:rPr>
              <a:t>Although/Even though </a:t>
            </a:r>
            <a:r>
              <a:rPr lang="en-US" sz="1900" dirty="0">
                <a:solidFill>
                  <a:schemeClr val="tx1">
                    <a:lumMod val="50000"/>
                    <a:lumOff val="50000"/>
                  </a:schemeClr>
                </a:solidFill>
                <a:latin typeface="Bookman Old Style" panose="02050604050505020204" pitchFamily="18" charset="0"/>
              </a:rPr>
              <a:t>many think that genetically engineered crops are a grave</a:t>
            </a:r>
          </a:p>
          <a:p>
            <a:r>
              <a:rPr lang="en-US" sz="1900" dirty="0">
                <a:solidFill>
                  <a:schemeClr val="tx1">
                    <a:lumMod val="50000"/>
                    <a:lumOff val="50000"/>
                  </a:schemeClr>
                </a:solidFill>
                <a:latin typeface="Bookman Old Style" panose="02050604050505020204" pitchFamily="18" charset="0"/>
              </a:rPr>
              <a:t>danger to the environment, such crops can alleviate world hunger and malnutrition.</a:t>
            </a:r>
          </a:p>
        </p:txBody>
      </p:sp>
    </p:spTree>
    <p:extLst>
      <p:ext uri="{BB962C8B-B14F-4D97-AF65-F5344CB8AC3E}">
        <p14:creationId xmlns:p14="http://schemas.microsoft.com/office/powerpoint/2010/main" val="343881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Topic Sentence</a:t>
            </a:r>
            <a:endParaRPr lang="en-US" dirty="0"/>
          </a:p>
        </p:txBody>
      </p:sp>
      <p:sp>
        <p:nvSpPr>
          <p:cNvPr id="3" name="Text Placeholder 2"/>
          <p:cNvSpPr>
            <a:spLocks noGrp="1"/>
          </p:cNvSpPr>
          <p:nvPr>
            <p:ph type="body" sz="quarter" idx="13"/>
          </p:nvPr>
        </p:nvSpPr>
        <p:spPr/>
        <p:txBody>
          <a:bodyPr>
            <a:normAutofit/>
          </a:bodyPr>
          <a:lstStyle/>
          <a:p>
            <a:pPr marL="0" indent="0">
              <a:buNone/>
            </a:pPr>
            <a:r>
              <a:rPr lang="en-US" b="1" dirty="0" smtClean="0"/>
              <a:t>Position of Topic Sentences</a:t>
            </a:r>
          </a:p>
          <a:p>
            <a:pPr>
              <a:lnSpc>
                <a:spcPct val="120000"/>
              </a:lnSpc>
            </a:pPr>
            <a:r>
              <a:rPr lang="en-US" dirty="0" smtClean="0"/>
              <a:t>The topic sentence is usually (but not always) the first sentence in a paragraph. Experienced writers sometimes put topic sentences in other locations, but the best spot is usually right at the beginning. Readers who are used to the English way of writing want to know what they will read about as soon as they begin reading.</a:t>
            </a:r>
          </a:p>
          <a:p>
            <a:r>
              <a:rPr lang="en-US" dirty="0" smtClean="0"/>
              <a:t>Sometimes a topic sentence comes at the end. In this case, the paragraph often begins with a series of examples.</a:t>
            </a:r>
          </a:p>
        </p:txBody>
      </p:sp>
    </p:spTree>
    <p:extLst>
      <p:ext uri="{BB962C8B-B14F-4D97-AF65-F5344CB8AC3E}">
        <p14:creationId xmlns:p14="http://schemas.microsoft.com/office/powerpoint/2010/main" val="17492963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Text Placeholder 2"/>
          <p:cNvSpPr>
            <a:spLocks noGrp="1"/>
          </p:cNvSpPr>
          <p:nvPr>
            <p:ph type="body" sz="quarter" idx="13"/>
          </p:nvPr>
        </p:nvSpPr>
        <p:spPr>
          <a:xfrm>
            <a:off x="829056" y="1075877"/>
            <a:ext cx="10765536" cy="5315779"/>
          </a:xfrm>
        </p:spPr>
        <p:txBody>
          <a:bodyPr>
            <a:normAutofit fontScale="70000" lnSpcReduction="20000"/>
          </a:bodyPr>
          <a:lstStyle/>
          <a:p>
            <a:pPr marL="0" indent="0">
              <a:lnSpc>
                <a:spcPct val="140000"/>
              </a:lnSpc>
              <a:spcBef>
                <a:spcPts val="600"/>
              </a:spcBef>
              <a:buNone/>
            </a:pPr>
            <a:r>
              <a:rPr lang="en-US" dirty="0"/>
              <a:t>These are the important points covered in this </a:t>
            </a:r>
            <a:r>
              <a:rPr lang="en-US" dirty="0" smtClean="0"/>
              <a:t>chapter:</a:t>
            </a:r>
          </a:p>
          <a:p>
            <a:pPr marL="514350" indent="-514350">
              <a:lnSpc>
                <a:spcPct val="140000"/>
              </a:lnSpc>
              <a:spcBef>
                <a:spcPts val="600"/>
              </a:spcBef>
              <a:buAutoNum type="arabicPeriod"/>
            </a:pPr>
            <a:r>
              <a:rPr lang="en-US" dirty="0" smtClean="0"/>
              <a:t>An </a:t>
            </a:r>
            <a:r>
              <a:rPr lang="en-US" dirty="0"/>
              <a:t>argumentative essay is a kind of essay in which you try to persuade your reader to agree with your opinion about a controversial </a:t>
            </a:r>
            <a:r>
              <a:rPr lang="en-US" dirty="0" smtClean="0"/>
              <a:t>topic.</a:t>
            </a:r>
          </a:p>
          <a:p>
            <a:pPr marL="514350" indent="-514350">
              <a:lnSpc>
                <a:spcPct val="140000"/>
              </a:lnSpc>
              <a:spcBef>
                <a:spcPts val="600"/>
              </a:spcBef>
              <a:buAutoNum type="arabicPeriod"/>
            </a:pPr>
            <a:r>
              <a:rPr lang="en-US" dirty="0" smtClean="0"/>
              <a:t>An </a:t>
            </a:r>
            <a:r>
              <a:rPr lang="en-US" dirty="0"/>
              <a:t>argumentative essay contains these five </a:t>
            </a:r>
            <a:r>
              <a:rPr lang="en-US" dirty="0" smtClean="0"/>
              <a:t>elements:</a:t>
            </a:r>
          </a:p>
          <a:p>
            <a:pPr lvl="1">
              <a:lnSpc>
                <a:spcPct val="140000"/>
              </a:lnSpc>
              <a:spcBef>
                <a:spcPts val="600"/>
              </a:spcBef>
            </a:pPr>
            <a:r>
              <a:rPr lang="en-US" dirty="0" smtClean="0"/>
              <a:t>An </a:t>
            </a:r>
            <a:r>
              <a:rPr lang="en-US" dirty="0"/>
              <a:t>explanation of the </a:t>
            </a:r>
            <a:r>
              <a:rPr lang="en-US" dirty="0" smtClean="0"/>
              <a:t>issue</a:t>
            </a:r>
          </a:p>
          <a:p>
            <a:pPr lvl="1">
              <a:lnSpc>
                <a:spcPct val="140000"/>
              </a:lnSpc>
              <a:spcBef>
                <a:spcPts val="600"/>
              </a:spcBef>
            </a:pPr>
            <a:r>
              <a:rPr lang="en-US" dirty="0" smtClean="0"/>
              <a:t>A </a:t>
            </a:r>
            <a:r>
              <a:rPr lang="en-US" dirty="0"/>
              <a:t>clear thesis </a:t>
            </a:r>
            <a:r>
              <a:rPr lang="en-US" dirty="0" smtClean="0"/>
              <a:t>statement</a:t>
            </a:r>
          </a:p>
          <a:p>
            <a:pPr lvl="1">
              <a:lnSpc>
                <a:spcPct val="140000"/>
              </a:lnSpc>
              <a:spcBef>
                <a:spcPts val="600"/>
              </a:spcBef>
            </a:pPr>
            <a:r>
              <a:rPr lang="en-US" dirty="0" smtClean="0"/>
              <a:t>A summery </a:t>
            </a:r>
            <a:r>
              <a:rPr lang="en-US" dirty="0"/>
              <a:t>of the opposing </a:t>
            </a:r>
            <a:r>
              <a:rPr lang="en-US" dirty="0" smtClean="0"/>
              <a:t>arguments</a:t>
            </a:r>
          </a:p>
          <a:p>
            <a:pPr lvl="1">
              <a:lnSpc>
                <a:spcPct val="140000"/>
              </a:lnSpc>
              <a:spcBef>
                <a:spcPts val="600"/>
              </a:spcBef>
            </a:pPr>
            <a:r>
              <a:rPr lang="en-US" dirty="0" smtClean="0"/>
              <a:t>Rebuttals </a:t>
            </a:r>
            <a:r>
              <a:rPr lang="en-US" dirty="0"/>
              <a:t>to the opposing </a:t>
            </a:r>
            <a:r>
              <a:rPr lang="en-US" dirty="0" smtClean="0"/>
              <a:t>arguments</a:t>
            </a:r>
          </a:p>
          <a:p>
            <a:pPr lvl="1">
              <a:lnSpc>
                <a:spcPct val="140000"/>
              </a:lnSpc>
              <a:spcBef>
                <a:spcPts val="600"/>
              </a:spcBef>
            </a:pPr>
            <a:r>
              <a:rPr lang="en-US" dirty="0" smtClean="0"/>
              <a:t>Your </a:t>
            </a:r>
            <a:r>
              <a:rPr lang="en-US" dirty="0"/>
              <a:t>own </a:t>
            </a:r>
            <a:r>
              <a:rPr lang="en-US" dirty="0" smtClean="0"/>
              <a:t>arguments</a:t>
            </a:r>
          </a:p>
          <a:p>
            <a:pPr marL="514350" indent="-514350">
              <a:lnSpc>
                <a:spcPct val="140000"/>
              </a:lnSpc>
              <a:spcBef>
                <a:spcPts val="600"/>
              </a:spcBef>
              <a:buAutoNum type="arabicPeriod"/>
            </a:pPr>
            <a:r>
              <a:rPr lang="en-US" dirty="0" smtClean="0"/>
              <a:t>Use </a:t>
            </a:r>
            <a:r>
              <a:rPr lang="en-US" dirty="0"/>
              <a:t>either a block pattern or a point-by-point pattern. Be sure to include the opposite point of view as well as your </a:t>
            </a:r>
            <a:r>
              <a:rPr lang="en-US" dirty="0" smtClean="0"/>
              <a:t>own.</a:t>
            </a:r>
          </a:p>
          <a:p>
            <a:pPr marL="514350" indent="-514350">
              <a:lnSpc>
                <a:spcPct val="140000"/>
              </a:lnSpc>
              <a:spcBef>
                <a:spcPts val="600"/>
              </a:spcBef>
              <a:buAutoNum type="arabicPeriod"/>
            </a:pPr>
            <a:r>
              <a:rPr lang="en-US" dirty="0" smtClean="0"/>
              <a:t>Use </a:t>
            </a:r>
            <a:r>
              <a:rPr lang="en-US" dirty="0"/>
              <a:t>contrast transition signals to connect opposing arguments and your counter-arguments.</a:t>
            </a:r>
            <a:endParaRPr lang="en-US" dirty="0" smtClean="0"/>
          </a:p>
        </p:txBody>
      </p:sp>
    </p:spTree>
    <p:extLst>
      <p:ext uri="{BB962C8B-B14F-4D97-AF65-F5344CB8AC3E}">
        <p14:creationId xmlns:p14="http://schemas.microsoft.com/office/powerpoint/2010/main" val="21512783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fr-FR" dirty="0"/>
              <a:t>PART </a:t>
            </a:r>
            <a:r>
              <a:rPr lang="fr-FR" dirty="0" smtClean="0"/>
              <a:t>III</a:t>
            </a:r>
            <a:endParaRPr lang="en-US" dirty="0"/>
          </a:p>
        </p:txBody>
      </p:sp>
      <p:sp>
        <p:nvSpPr>
          <p:cNvPr id="5" name="Subtitle 4"/>
          <p:cNvSpPr>
            <a:spLocks noGrp="1"/>
          </p:cNvSpPr>
          <p:nvPr>
            <p:ph type="subTitle" idx="1"/>
          </p:nvPr>
        </p:nvSpPr>
        <p:spPr/>
        <p:txBody>
          <a:bodyPr/>
          <a:lstStyle/>
          <a:p>
            <a:r>
              <a:rPr lang="fr-FR" dirty="0" smtClean="0"/>
              <a:t>Sentence </a:t>
            </a:r>
            <a:r>
              <a:rPr lang="fr-FR" dirty="0"/>
              <a:t>Structure</a:t>
            </a:r>
            <a:endParaRPr lang="en-US" dirty="0"/>
          </a:p>
        </p:txBody>
      </p:sp>
    </p:spTree>
    <p:extLst>
      <p:ext uri="{BB962C8B-B14F-4D97-AF65-F5344CB8AC3E}">
        <p14:creationId xmlns:p14="http://schemas.microsoft.com/office/powerpoint/2010/main" val="11192202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Chapter </a:t>
            </a:r>
            <a:r>
              <a:rPr lang="en-US" dirty="0" smtClean="0"/>
              <a:t>10</a:t>
            </a:r>
            <a:endParaRPr lang="en-US" dirty="0"/>
          </a:p>
        </p:txBody>
      </p:sp>
      <p:sp>
        <p:nvSpPr>
          <p:cNvPr id="3" name="Subtitle 2"/>
          <p:cNvSpPr>
            <a:spLocks noGrp="1"/>
          </p:cNvSpPr>
          <p:nvPr>
            <p:ph type="subTitle" idx="1"/>
          </p:nvPr>
        </p:nvSpPr>
        <p:spPr/>
        <p:txBody>
          <a:bodyPr/>
          <a:lstStyle/>
          <a:p>
            <a:r>
              <a:rPr lang="en-US" b="1" dirty="0" smtClean="0"/>
              <a:t>Types </a:t>
            </a:r>
            <a:r>
              <a:rPr lang="en-US" b="1" dirty="0"/>
              <a:t>of Sentences</a:t>
            </a:r>
            <a:endParaRPr lang="en-US" dirty="0"/>
          </a:p>
        </p:txBody>
      </p:sp>
    </p:spTree>
    <p:extLst>
      <p:ext uri="{BB962C8B-B14F-4D97-AF65-F5344CB8AC3E}">
        <p14:creationId xmlns:p14="http://schemas.microsoft.com/office/powerpoint/2010/main" val="29709818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Clauses</a:t>
            </a:r>
          </a:p>
        </p:txBody>
      </p:sp>
      <p:sp>
        <p:nvSpPr>
          <p:cNvPr id="5" name="Text Placeholder 4"/>
          <p:cNvSpPr>
            <a:spLocks noGrp="1"/>
          </p:cNvSpPr>
          <p:nvPr>
            <p:ph type="body" sz="quarter" idx="13"/>
          </p:nvPr>
        </p:nvSpPr>
        <p:spPr/>
        <p:txBody>
          <a:bodyPr>
            <a:normAutofit/>
          </a:bodyPr>
          <a:lstStyle/>
          <a:p>
            <a:pPr marL="0" indent="0">
              <a:buNone/>
            </a:pPr>
            <a:r>
              <a:rPr lang="en-US" dirty="0"/>
              <a:t>Clauses are the building blocks of sentences. A clause is a group of words that contains (at least) a subject and a </a:t>
            </a:r>
            <a:r>
              <a:rPr lang="en-US" dirty="0" smtClean="0"/>
              <a:t>verb.</a:t>
            </a:r>
            <a:endParaRPr lang="en-US" dirty="0"/>
          </a:p>
        </p:txBody>
      </p:sp>
      <p:sp>
        <p:nvSpPr>
          <p:cNvPr id="6" name="TextBox 5"/>
          <p:cNvSpPr txBox="1"/>
          <p:nvPr/>
        </p:nvSpPr>
        <p:spPr>
          <a:xfrm>
            <a:off x="838200" y="3800086"/>
            <a:ext cx="485546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ecology </a:t>
            </a:r>
            <a:r>
              <a:rPr lang="en-US" sz="2200" dirty="0" smtClean="0">
                <a:solidFill>
                  <a:schemeClr val="tx1">
                    <a:lumMod val="50000"/>
                    <a:lumOff val="50000"/>
                  </a:schemeClr>
                </a:solidFill>
                <a:latin typeface="Bookman Old Style" panose="02050604050505020204" pitchFamily="18" charset="0"/>
              </a:rPr>
              <a:t> is  a  science</a:t>
            </a:r>
            <a:endParaRPr lang="en-US" sz="2200" dirty="0">
              <a:solidFill>
                <a:schemeClr val="tx1">
                  <a:lumMod val="50000"/>
                  <a:lumOff val="50000"/>
                </a:schemeClr>
              </a:solidFill>
              <a:latin typeface="Bookman Old Style" panose="02050604050505020204" pitchFamily="18" charset="0"/>
            </a:endParaRPr>
          </a:p>
        </p:txBody>
      </p:sp>
      <p:sp>
        <p:nvSpPr>
          <p:cNvPr id="7" name="TextBox 6"/>
          <p:cNvSpPr txBox="1"/>
          <p:nvPr/>
        </p:nvSpPr>
        <p:spPr>
          <a:xfrm>
            <a:off x="2281428" y="2624084"/>
            <a:ext cx="1969007" cy="523220"/>
          </a:xfrm>
          <a:prstGeom prst="rect">
            <a:avLst/>
          </a:prstGeom>
          <a:noFill/>
        </p:spPr>
        <p:txBody>
          <a:bodyPr wrap="square" rtlCol="0">
            <a:spAutoFit/>
          </a:bodyPr>
          <a:lstStyle/>
          <a:p>
            <a:pPr algn="ctr"/>
            <a:r>
              <a:rPr lang="en-US" sz="2800" dirty="0"/>
              <a:t>Clauses</a:t>
            </a:r>
          </a:p>
        </p:txBody>
      </p:sp>
      <p:sp>
        <p:nvSpPr>
          <p:cNvPr id="8" name="TextBox 7"/>
          <p:cNvSpPr txBox="1"/>
          <p:nvPr/>
        </p:nvSpPr>
        <p:spPr>
          <a:xfrm>
            <a:off x="7876033" y="2615062"/>
            <a:ext cx="1969007" cy="523220"/>
          </a:xfrm>
          <a:prstGeom prst="rect">
            <a:avLst/>
          </a:prstGeom>
          <a:noFill/>
        </p:spPr>
        <p:txBody>
          <a:bodyPr wrap="square" rtlCol="0">
            <a:spAutoFit/>
          </a:bodyPr>
          <a:lstStyle/>
          <a:p>
            <a:pPr algn="ctr"/>
            <a:r>
              <a:rPr lang="en-US" sz="2800" dirty="0" smtClean="0"/>
              <a:t>Not Clauses</a:t>
            </a:r>
            <a:endParaRPr lang="en-US" sz="2800" dirty="0"/>
          </a:p>
        </p:txBody>
      </p:sp>
      <p:sp>
        <p:nvSpPr>
          <p:cNvPr id="9" name="TextBox 8"/>
          <p:cNvSpPr txBox="1"/>
          <p:nvPr/>
        </p:nvSpPr>
        <p:spPr>
          <a:xfrm>
            <a:off x="854963" y="4945310"/>
            <a:ext cx="485546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because pollution causes cancer</a:t>
            </a:r>
          </a:p>
        </p:txBody>
      </p:sp>
      <p:sp>
        <p:nvSpPr>
          <p:cNvPr id="10" name="TextBox 9"/>
          <p:cNvSpPr txBox="1"/>
          <p:nvPr/>
        </p:nvSpPr>
        <p:spPr>
          <a:xfrm>
            <a:off x="6432805" y="3796268"/>
            <a:ext cx="485546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to protect the environment</a:t>
            </a:r>
          </a:p>
        </p:txBody>
      </p:sp>
      <p:sp>
        <p:nvSpPr>
          <p:cNvPr id="11" name="TextBox 10"/>
          <p:cNvSpPr txBox="1"/>
          <p:nvPr/>
        </p:nvSpPr>
        <p:spPr>
          <a:xfrm>
            <a:off x="6432805" y="4945309"/>
            <a:ext cx="4855464" cy="430887"/>
          </a:xfrm>
          <a:prstGeom prst="rect">
            <a:avLst/>
          </a:prstGeom>
          <a:noFill/>
        </p:spPr>
        <p:txBody>
          <a:bodyPr wrap="square" rtlCol="0">
            <a:spAutoFit/>
          </a:bodyPr>
          <a:lstStyle/>
          <a:p>
            <a:pPr algn="ctr"/>
            <a:r>
              <a:rPr lang="en-US" sz="2200" dirty="0">
                <a:solidFill>
                  <a:schemeClr val="tx1">
                    <a:lumMod val="50000"/>
                    <a:lumOff val="50000"/>
                  </a:schemeClr>
                </a:solidFill>
                <a:latin typeface="Bookman Old Style" panose="02050604050505020204" pitchFamily="18" charset="0"/>
              </a:rPr>
              <a:t>after working all day</a:t>
            </a:r>
          </a:p>
        </p:txBody>
      </p:sp>
      <p:sp>
        <p:nvSpPr>
          <p:cNvPr id="12" name="TextBox 11"/>
          <p:cNvSpPr txBox="1"/>
          <p:nvPr/>
        </p:nvSpPr>
        <p:spPr>
          <a:xfrm>
            <a:off x="1735073" y="3564096"/>
            <a:ext cx="1092709" cy="369332"/>
          </a:xfrm>
          <a:prstGeom prst="rect">
            <a:avLst/>
          </a:prstGeom>
          <a:noFill/>
        </p:spPr>
        <p:txBody>
          <a:bodyPr wrap="square" rtlCol="0">
            <a:spAutoFit/>
          </a:bodyPr>
          <a:lstStyle/>
          <a:p>
            <a:pPr algn="ctr"/>
            <a:r>
              <a:rPr lang="en-US" dirty="0">
                <a:solidFill>
                  <a:schemeClr val="accent1">
                    <a:lumMod val="50000"/>
                  </a:schemeClr>
                </a:solidFill>
              </a:rPr>
              <a:t>SUBJECT</a:t>
            </a:r>
          </a:p>
        </p:txBody>
      </p:sp>
      <p:sp>
        <p:nvSpPr>
          <p:cNvPr id="13" name="TextBox 12"/>
          <p:cNvSpPr txBox="1"/>
          <p:nvPr/>
        </p:nvSpPr>
        <p:spPr>
          <a:xfrm>
            <a:off x="2575939" y="3564096"/>
            <a:ext cx="1092709" cy="369332"/>
          </a:xfrm>
          <a:prstGeom prst="rect">
            <a:avLst/>
          </a:prstGeom>
          <a:noFill/>
        </p:spPr>
        <p:txBody>
          <a:bodyPr wrap="square" rtlCol="0">
            <a:spAutoFit/>
          </a:bodyPr>
          <a:lstStyle/>
          <a:p>
            <a:pPr algn="ctr"/>
            <a:r>
              <a:rPr lang="en-US" dirty="0">
                <a:solidFill>
                  <a:schemeClr val="accent1">
                    <a:lumMod val="50000"/>
                  </a:schemeClr>
                </a:solidFill>
              </a:rPr>
              <a:t>VERB</a:t>
            </a:r>
          </a:p>
        </p:txBody>
      </p:sp>
      <p:sp>
        <p:nvSpPr>
          <p:cNvPr id="14" name="TextBox 13"/>
          <p:cNvSpPr txBox="1"/>
          <p:nvPr/>
        </p:nvSpPr>
        <p:spPr>
          <a:xfrm>
            <a:off x="2322573" y="4720040"/>
            <a:ext cx="1092709" cy="369332"/>
          </a:xfrm>
          <a:prstGeom prst="rect">
            <a:avLst/>
          </a:prstGeom>
          <a:noFill/>
        </p:spPr>
        <p:txBody>
          <a:bodyPr wrap="square" rtlCol="0">
            <a:spAutoFit/>
          </a:bodyPr>
          <a:lstStyle/>
          <a:p>
            <a:pPr algn="ctr"/>
            <a:r>
              <a:rPr lang="en-US" dirty="0">
                <a:solidFill>
                  <a:schemeClr val="accent1">
                    <a:lumMod val="50000"/>
                  </a:schemeClr>
                </a:solidFill>
              </a:rPr>
              <a:t>SUBJECT</a:t>
            </a:r>
          </a:p>
        </p:txBody>
      </p:sp>
      <p:sp>
        <p:nvSpPr>
          <p:cNvPr id="15" name="TextBox 14"/>
          <p:cNvSpPr txBox="1"/>
          <p:nvPr/>
        </p:nvSpPr>
        <p:spPr>
          <a:xfrm>
            <a:off x="3508245" y="4720040"/>
            <a:ext cx="1092709" cy="369332"/>
          </a:xfrm>
          <a:prstGeom prst="rect">
            <a:avLst/>
          </a:prstGeom>
          <a:noFill/>
        </p:spPr>
        <p:txBody>
          <a:bodyPr wrap="square" rtlCol="0">
            <a:spAutoFit/>
          </a:bodyPr>
          <a:lstStyle/>
          <a:p>
            <a:pPr algn="ctr"/>
            <a:r>
              <a:rPr lang="en-US" dirty="0">
                <a:solidFill>
                  <a:schemeClr val="accent1">
                    <a:lumMod val="50000"/>
                  </a:schemeClr>
                </a:solidFill>
              </a:rPr>
              <a:t>VERB</a:t>
            </a:r>
          </a:p>
        </p:txBody>
      </p:sp>
    </p:spTree>
    <p:extLst>
      <p:ext uri="{BB962C8B-B14F-4D97-AF65-F5344CB8AC3E}">
        <p14:creationId xmlns:p14="http://schemas.microsoft.com/office/powerpoint/2010/main" val="31570096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Clauses</a:t>
            </a:r>
          </a:p>
        </p:txBody>
      </p:sp>
      <p:sp>
        <p:nvSpPr>
          <p:cNvPr id="5" name="Text Placeholder 4"/>
          <p:cNvSpPr>
            <a:spLocks noGrp="1"/>
          </p:cNvSpPr>
          <p:nvPr>
            <p:ph type="body" sz="quarter" idx="13"/>
          </p:nvPr>
        </p:nvSpPr>
        <p:spPr>
          <a:xfrm>
            <a:off x="838200" y="1249613"/>
            <a:ext cx="10515600" cy="4922587"/>
          </a:xfrm>
        </p:spPr>
        <p:txBody>
          <a:bodyPr>
            <a:normAutofit fontScale="92500" lnSpcReduction="10000"/>
          </a:bodyPr>
          <a:lstStyle/>
          <a:p>
            <a:pPr marL="0" indent="0">
              <a:buNone/>
            </a:pPr>
            <a:r>
              <a:rPr lang="en-US" b="1" dirty="0" smtClean="0"/>
              <a:t>Independent Clauses</a:t>
            </a:r>
          </a:p>
          <a:p>
            <a:pPr marL="0" indent="0">
              <a:buNone/>
            </a:pPr>
            <a:r>
              <a:rPr lang="en-US" dirty="0"/>
              <a:t>An independent clause contains a subject and a verb and expresses a complete thought. It can stand alone as a sentence by itself. An independent clause is </a:t>
            </a:r>
            <a:r>
              <a:rPr lang="en-US" dirty="0" smtClean="0"/>
              <a:t>formed </a:t>
            </a:r>
            <a:r>
              <a:rPr lang="en-US" dirty="0"/>
              <a:t>with a subject and a verb and often a complement</a:t>
            </a:r>
            <a:r>
              <a:rPr lang="en-US" dirty="0" smtClean="0"/>
              <a:t>.</a:t>
            </a:r>
          </a:p>
          <a:p>
            <a:pPr marL="0" indent="0">
              <a:buNone/>
            </a:pPr>
            <a:endParaRPr lang="en-US" dirty="0"/>
          </a:p>
          <a:p>
            <a:pPr marL="0" indent="0">
              <a:buNone/>
            </a:pPr>
            <a:endParaRPr lang="en-US" dirty="0"/>
          </a:p>
          <a:p>
            <a:pPr marL="0" indent="0">
              <a:buNone/>
            </a:pPr>
            <a:r>
              <a:rPr lang="en-US" b="1" dirty="0" smtClean="0"/>
              <a:t>Dependent </a:t>
            </a:r>
            <a:r>
              <a:rPr lang="en-US" b="1" dirty="0"/>
              <a:t>Clauses</a:t>
            </a:r>
          </a:p>
          <a:p>
            <a:pPr marL="0" indent="0">
              <a:buNone/>
            </a:pPr>
            <a:r>
              <a:rPr lang="en-US" dirty="0"/>
              <a:t>A dependent clause begins with a subordinator such as when, while, if, that, or who. A dependent clause does not express a complete thought, so it is not a sentence by itself. A dependent clause is also called a sentence fragment. By itself, it is an incomplete sentence, and it is an error. A dependent clause is formed with a subordinator, a subject, and a </a:t>
            </a:r>
            <a:r>
              <a:rPr lang="en-US" dirty="0" smtClean="0"/>
              <a:t>verb.</a:t>
            </a:r>
            <a:endParaRPr lang="en-US" dirty="0"/>
          </a:p>
        </p:txBody>
      </p:sp>
      <p:sp>
        <p:nvSpPr>
          <p:cNvPr id="6" name="TextBox 5"/>
          <p:cNvSpPr txBox="1"/>
          <p:nvPr/>
        </p:nvSpPr>
        <p:spPr>
          <a:xfrm>
            <a:off x="838200" y="2922262"/>
            <a:ext cx="4855464" cy="430887"/>
          </a:xfrm>
          <a:prstGeom prst="rect">
            <a:avLst/>
          </a:prstGeom>
          <a:noFill/>
        </p:spPr>
        <p:txBody>
          <a:bodyPr wrap="square" rtlCol="0">
            <a:spAutoFit/>
          </a:bodyPr>
          <a:lstStyle/>
          <a:p>
            <a:pPr lvl="0"/>
            <a:r>
              <a:rPr lang="en-US" sz="2200" dirty="0" smtClean="0">
                <a:solidFill>
                  <a:schemeClr val="tx1">
                    <a:lumMod val="50000"/>
                    <a:lumOff val="50000"/>
                  </a:schemeClr>
                </a:solidFill>
                <a:latin typeface="Bookman Old Style" panose="02050604050505020204" pitchFamily="18" charset="0"/>
              </a:rPr>
              <a:t>The sun (</a:t>
            </a:r>
            <a:r>
              <a:rPr lang="en-US" dirty="0">
                <a:solidFill>
                  <a:srgbClr val="5B9BD5">
                    <a:lumMod val="50000"/>
                  </a:srgbClr>
                </a:solidFill>
              </a:rPr>
              <a:t>Subject</a:t>
            </a:r>
            <a:r>
              <a:rPr lang="en-US" sz="2200" dirty="0" smtClean="0">
                <a:solidFill>
                  <a:schemeClr val="tx1">
                    <a:lumMod val="50000"/>
                    <a:lumOff val="50000"/>
                  </a:schemeClr>
                </a:solidFill>
                <a:latin typeface="Bookman Old Style" panose="02050604050505020204" pitchFamily="18" charset="0"/>
              </a:rPr>
              <a:t>) rose (</a:t>
            </a:r>
            <a:r>
              <a:rPr lang="en-US" dirty="0" smtClean="0">
                <a:solidFill>
                  <a:srgbClr val="5B9BD5">
                    <a:lumMod val="50000"/>
                  </a:srgbClr>
                </a:solidFill>
              </a:rPr>
              <a:t>Verb</a:t>
            </a:r>
            <a:r>
              <a:rPr lang="en-US" sz="2200" dirty="0" smtClean="0">
                <a:solidFill>
                  <a:schemeClr val="tx1">
                    <a:lumMod val="50000"/>
                    <a:lumOff val="50000"/>
                  </a:schemeClr>
                </a:solidFill>
                <a:latin typeface="Bookman Old Style" panose="02050604050505020204" pitchFamily="18" charset="0"/>
              </a:rPr>
              <a:t>).</a:t>
            </a:r>
            <a:endParaRPr lang="en-US" sz="2200" dirty="0">
              <a:solidFill>
                <a:schemeClr val="tx1">
                  <a:lumMod val="50000"/>
                  <a:lumOff val="50000"/>
                </a:schemeClr>
              </a:solidFill>
              <a:latin typeface="Bookman Old Style" panose="02050604050505020204" pitchFamily="18" charset="0"/>
            </a:endParaRPr>
          </a:p>
        </p:txBody>
      </p:sp>
      <p:sp>
        <p:nvSpPr>
          <p:cNvPr id="9" name="TextBox 8"/>
          <p:cNvSpPr txBox="1"/>
          <p:nvPr/>
        </p:nvSpPr>
        <p:spPr>
          <a:xfrm>
            <a:off x="838200" y="5956756"/>
            <a:ext cx="7802880" cy="430887"/>
          </a:xfrm>
          <a:prstGeom prst="rect">
            <a:avLst/>
          </a:prstGeom>
          <a:noFill/>
        </p:spPr>
        <p:txBody>
          <a:bodyPr wrap="square" rtlCol="0">
            <a:spAutoFit/>
          </a:bodyPr>
          <a:lstStyle/>
          <a:p>
            <a:pPr lvl="0"/>
            <a:r>
              <a:rPr lang="en-US" sz="2200" dirty="0" smtClean="0">
                <a:solidFill>
                  <a:schemeClr val="tx1">
                    <a:lumMod val="50000"/>
                    <a:lumOff val="50000"/>
                  </a:schemeClr>
                </a:solidFill>
                <a:latin typeface="Bookman Old Style" panose="02050604050505020204" pitchFamily="18" charset="0"/>
              </a:rPr>
              <a:t>… When (</a:t>
            </a:r>
            <a:r>
              <a:rPr lang="en-US" dirty="0">
                <a:solidFill>
                  <a:srgbClr val="5B9BD5">
                    <a:lumMod val="50000"/>
                  </a:srgbClr>
                </a:solidFill>
              </a:rPr>
              <a:t>Subordinator</a:t>
            </a:r>
            <a:r>
              <a:rPr lang="en-US" sz="2200" dirty="0" smtClean="0">
                <a:solidFill>
                  <a:schemeClr val="tx1">
                    <a:lumMod val="50000"/>
                    <a:lumOff val="50000"/>
                  </a:schemeClr>
                </a:solidFill>
                <a:latin typeface="Bookman Old Style" panose="02050604050505020204" pitchFamily="18" charset="0"/>
              </a:rPr>
              <a:t>) The </a:t>
            </a:r>
            <a:r>
              <a:rPr lang="en-US" sz="2200" dirty="0">
                <a:solidFill>
                  <a:schemeClr val="tx1">
                    <a:lumMod val="50000"/>
                    <a:lumOff val="50000"/>
                  </a:schemeClr>
                </a:solidFill>
                <a:latin typeface="Bookman Old Style" panose="02050604050505020204" pitchFamily="18" charset="0"/>
              </a:rPr>
              <a:t>sun </a:t>
            </a:r>
            <a:r>
              <a:rPr lang="en-US" sz="2200" dirty="0" smtClean="0">
                <a:solidFill>
                  <a:schemeClr val="tx1">
                    <a:lumMod val="50000"/>
                    <a:lumOff val="50000"/>
                  </a:schemeClr>
                </a:solidFill>
                <a:latin typeface="Bookman Old Style" panose="02050604050505020204" pitchFamily="18" charset="0"/>
              </a:rPr>
              <a:t>(</a:t>
            </a:r>
            <a:r>
              <a:rPr lang="en-US" dirty="0">
                <a:solidFill>
                  <a:srgbClr val="5B9BD5">
                    <a:lumMod val="50000"/>
                  </a:srgbClr>
                </a:solidFill>
              </a:rPr>
              <a:t>Subject</a:t>
            </a:r>
            <a:r>
              <a:rPr lang="en-US" sz="2200" dirty="0" smtClean="0">
                <a:solidFill>
                  <a:schemeClr val="tx1">
                    <a:lumMod val="50000"/>
                    <a:lumOff val="50000"/>
                  </a:schemeClr>
                </a:solidFill>
                <a:latin typeface="Bookman Old Style" panose="02050604050505020204" pitchFamily="18" charset="0"/>
              </a:rPr>
              <a:t>) rose (</a:t>
            </a:r>
            <a:r>
              <a:rPr lang="en-US" dirty="0">
                <a:solidFill>
                  <a:srgbClr val="5B9BD5">
                    <a:lumMod val="50000"/>
                  </a:srgbClr>
                </a:solidFill>
              </a:rPr>
              <a:t>Verb</a:t>
            </a:r>
            <a:r>
              <a:rPr lang="en-US" sz="2200" dirty="0" smtClean="0">
                <a:solidFill>
                  <a:schemeClr val="tx1">
                    <a:lumMod val="50000"/>
                    <a:lumOff val="50000"/>
                  </a:schemeClr>
                </a:solidFill>
                <a:latin typeface="Bookman Old Style" panose="02050604050505020204" pitchFamily="18" charset="0"/>
              </a:rPr>
              <a:t>)...</a:t>
            </a:r>
            <a:endParaRPr lang="en-US" sz="2200" dirty="0">
              <a:solidFill>
                <a:schemeClr val="tx1">
                  <a:lumMod val="50000"/>
                  <a:lumOff val="50000"/>
                </a:schemeClr>
              </a:solidFill>
              <a:latin typeface="Bookman Old Style" panose="02050604050505020204" pitchFamily="18" charset="0"/>
            </a:endParaRPr>
          </a:p>
        </p:txBody>
      </p:sp>
    </p:spTree>
    <p:extLst>
      <p:ext uri="{BB962C8B-B14F-4D97-AF65-F5344CB8AC3E}">
        <p14:creationId xmlns:p14="http://schemas.microsoft.com/office/powerpoint/2010/main" val="23575415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249613"/>
            <a:ext cx="10515600" cy="5361499"/>
          </a:xfrm>
        </p:spPr>
        <p:txBody>
          <a:bodyPr>
            <a:normAutofit lnSpcReduction="10000"/>
          </a:bodyPr>
          <a:lstStyle/>
          <a:p>
            <a:pPr marL="0" indent="0">
              <a:buNone/>
            </a:pPr>
            <a:r>
              <a:rPr lang="en-US" dirty="0"/>
              <a:t>A sentence is a group of words that you use to communicate your ideas. Every sentence is formed from one or more clauses and expresses a complete thought. The four basic kinds of sentences in English are </a:t>
            </a:r>
            <a:r>
              <a:rPr lang="en-US" b="1" dirty="0"/>
              <a:t>simple</a:t>
            </a:r>
            <a:r>
              <a:rPr lang="en-US" dirty="0"/>
              <a:t>, </a:t>
            </a:r>
            <a:r>
              <a:rPr lang="en-US" b="1" dirty="0"/>
              <a:t>compound</a:t>
            </a:r>
            <a:r>
              <a:rPr lang="en-US" dirty="0"/>
              <a:t>, </a:t>
            </a:r>
            <a:r>
              <a:rPr lang="en-US" b="1" dirty="0"/>
              <a:t>complex</a:t>
            </a:r>
            <a:r>
              <a:rPr lang="en-US" dirty="0"/>
              <a:t>, and </a:t>
            </a:r>
            <a:r>
              <a:rPr lang="en-US" b="1" dirty="0"/>
              <a:t>compound-complex</a:t>
            </a:r>
            <a:r>
              <a:rPr lang="en-US" dirty="0" smtClean="0"/>
              <a:t>.</a:t>
            </a:r>
            <a:endParaRPr lang="en-US" dirty="0"/>
          </a:p>
          <a:p>
            <a:pPr marL="0" indent="0">
              <a:spcBef>
                <a:spcPts val="1800"/>
              </a:spcBef>
              <a:buNone/>
            </a:pPr>
            <a:r>
              <a:rPr lang="en-US" b="1" dirty="0" smtClean="0"/>
              <a:t>Simple Sentence</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Notice </a:t>
            </a:r>
            <a:r>
              <a:rPr lang="en-US" dirty="0"/>
              <a:t>that the second sentence has two verbs, boils and freezes. This is called a compound verb. The </a:t>
            </a:r>
            <a:r>
              <a:rPr lang="en-US" dirty="0" smtClean="0"/>
              <a:t>second </a:t>
            </a:r>
            <a:r>
              <a:rPr lang="en-US" dirty="0"/>
              <a:t>sentence has both a compound subject and a compound verb.</a:t>
            </a:r>
          </a:p>
        </p:txBody>
      </p:sp>
      <p:sp>
        <p:nvSpPr>
          <p:cNvPr id="7" name="TextBox 6"/>
          <p:cNvSpPr txBox="1"/>
          <p:nvPr/>
        </p:nvSpPr>
        <p:spPr>
          <a:xfrm>
            <a:off x="838200" y="3669487"/>
            <a:ext cx="8159496" cy="430887"/>
          </a:xfrm>
          <a:prstGeom prst="rect">
            <a:avLst/>
          </a:prstGeom>
          <a:noFill/>
        </p:spPr>
        <p:txBody>
          <a:bodyPr wrap="square" rtlCol="0">
            <a:spAutoFit/>
          </a:bodyPr>
          <a:lstStyle/>
          <a:p>
            <a:r>
              <a:rPr lang="en-US" sz="2200" u="sng" dirty="0">
                <a:solidFill>
                  <a:schemeClr val="tx1">
                    <a:lumMod val="50000"/>
                    <a:lumOff val="50000"/>
                  </a:schemeClr>
                </a:solidFill>
                <a:latin typeface="Bookman Old Style" panose="02050604050505020204" pitchFamily="18" charset="0"/>
              </a:rPr>
              <a:t>Freshwater</a:t>
            </a:r>
            <a:r>
              <a:rPr lang="en-US" sz="2200" dirty="0">
                <a:solidFill>
                  <a:schemeClr val="tx1">
                    <a:lumMod val="50000"/>
                    <a:lumOff val="50000"/>
                  </a:schemeClr>
                </a:solidFill>
                <a:latin typeface="Bookman Old Style" panose="02050604050505020204" pitchFamily="18" charset="0"/>
              </a:rPr>
              <a:t> </a:t>
            </a:r>
            <a:r>
              <a:rPr lang="en-US" sz="2200" u="sng" dirty="0">
                <a:solidFill>
                  <a:schemeClr val="tx1">
                    <a:lumMod val="50000"/>
                    <a:lumOff val="50000"/>
                  </a:schemeClr>
                </a:solidFill>
                <a:latin typeface="Bookman Old Style" panose="02050604050505020204" pitchFamily="18" charset="0"/>
              </a:rPr>
              <a:t>boils</a:t>
            </a:r>
            <a:r>
              <a:rPr lang="en-US" sz="2200" dirty="0">
                <a:solidFill>
                  <a:schemeClr val="tx1">
                    <a:lumMod val="50000"/>
                    <a:lumOff val="50000"/>
                  </a:schemeClr>
                </a:solidFill>
                <a:latin typeface="Bookman Old Style" panose="02050604050505020204" pitchFamily="18" charset="0"/>
              </a:rPr>
              <a:t> at 100 degrees Celsius at sea level.</a:t>
            </a:r>
          </a:p>
        </p:txBody>
      </p:sp>
      <p:sp>
        <p:nvSpPr>
          <p:cNvPr id="8" name="TextBox 7"/>
          <p:cNvSpPr txBox="1"/>
          <p:nvPr/>
        </p:nvSpPr>
        <p:spPr>
          <a:xfrm>
            <a:off x="1603913" y="3383440"/>
            <a:ext cx="340997" cy="369332"/>
          </a:xfrm>
          <a:prstGeom prst="rect">
            <a:avLst/>
          </a:prstGeom>
          <a:noFill/>
        </p:spPr>
        <p:txBody>
          <a:bodyPr wrap="square" rtlCol="0">
            <a:spAutoFit/>
          </a:bodyPr>
          <a:lstStyle/>
          <a:p>
            <a:pPr algn="ctr"/>
            <a:r>
              <a:rPr lang="en-US" dirty="0" smtClean="0">
                <a:solidFill>
                  <a:schemeClr val="accent1">
                    <a:lumMod val="50000"/>
                  </a:schemeClr>
                </a:solidFill>
              </a:rPr>
              <a:t>S</a:t>
            </a:r>
            <a:endParaRPr lang="en-US" dirty="0">
              <a:solidFill>
                <a:schemeClr val="accent1">
                  <a:lumMod val="50000"/>
                </a:schemeClr>
              </a:solidFill>
            </a:endParaRPr>
          </a:p>
        </p:txBody>
      </p:sp>
      <p:sp>
        <p:nvSpPr>
          <p:cNvPr id="10" name="TextBox 9"/>
          <p:cNvSpPr txBox="1"/>
          <p:nvPr/>
        </p:nvSpPr>
        <p:spPr>
          <a:xfrm>
            <a:off x="2710622" y="3383440"/>
            <a:ext cx="340997" cy="369332"/>
          </a:xfrm>
          <a:prstGeom prst="rect">
            <a:avLst/>
          </a:prstGeom>
          <a:noFill/>
        </p:spPr>
        <p:txBody>
          <a:bodyPr wrap="square" rtlCol="0">
            <a:spAutoFit/>
          </a:bodyPr>
          <a:lstStyle/>
          <a:p>
            <a:pPr algn="ctr"/>
            <a:r>
              <a:rPr lang="en-US" dirty="0" smtClean="0">
                <a:solidFill>
                  <a:schemeClr val="accent1">
                    <a:lumMod val="50000"/>
                  </a:schemeClr>
                </a:solidFill>
              </a:rPr>
              <a:t>V</a:t>
            </a:r>
            <a:endParaRPr lang="en-US" dirty="0">
              <a:solidFill>
                <a:schemeClr val="accent1">
                  <a:lumMod val="50000"/>
                </a:schemeClr>
              </a:solidFill>
            </a:endParaRPr>
          </a:p>
        </p:txBody>
      </p:sp>
      <p:sp>
        <p:nvSpPr>
          <p:cNvPr id="11" name="TextBox 10"/>
          <p:cNvSpPr txBox="1"/>
          <p:nvPr/>
        </p:nvSpPr>
        <p:spPr>
          <a:xfrm>
            <a:off x="838200" y="4406967"/>
            <a:ext cx="10381488" cy="430887"/>
          </a:xfrm>
          <a:prstGeom prst="rect">
            <a:avLst/>
          </a:prstGeom>
          <a:noFill/>
        </p:spPr>
        <p:txBody>
          <a:bodyPr wrap="square" rtlCol="0">
            <a:spAutoFit/>
          </a:bodyPr>
          <a:lstStyle/>
          <a:p>
            <a:r>
              <a:rPr lang="en-US" sz="2200" u="sng" dirty="0">
                <a:solidFill>
                  <a:schemeClr val="tx1">
                    <a:lumMod val="50000"/>
                    <a:lumOff val="50000"/>
                  </a:schemeClr>
                </a:solidFill>
                <a:latin typeface="Bookman Old Style" panose="02050604050505020204" pitchFamily="18" charset="0"/>
              </a:rPr>
              <a:t>Freshwater</a:t>
            </a:r>
            <a:r>
              <a:rPr lang="en-US" sz="2200" dirty="0">
                <a:solidFill>
                  <a:schemeClr val="tx1">
                    <a:lumMod val="50000"/>
                    <a:lumOff val="50000"/>
                  </a:schemeClr>
                </a:solidFill>
                <a:latin typeface="Bookman Old Style" panose="02050604050505020204" pitchFamily="18" charset="0"/>
              </a:rPr>
              <a:t> and </a:t>
            </a:r>
            <a:r>
              <a:rPr lang="en-US" sz="2200" u="sng" dirty="0">
                <a:solidFill>
                  <a:schemeClr val="tx1">
                    <a:lumMod val="50000"/>
                    <a:lumOff val="50000"/>
                  </a:schemeClr>
                </a:solidFill>
                <a:latin typeface="Bookman Old Style" panose="02050604050505020204" pitchFamily="18" charset="0"/>
              </a:rPr>
              <a:t>salt water</a:t>
            </a:r>
            <a:r>
              <a:rPr lang="en-US" sz="2200" dirty="0">
                <a:solidFill>
                  <a:schemeClr val="tx1">
                    <a:lumMod val="50000"/>
                    <a:lumOff val="50000"/>
                  </a:schemeClr>
                </a:solidFill>
                <a:latin typeface="Bookman Old Style" panose="02050604050505020204" pitchFamily="18" charset="0"/>
              </a:rPr>
              <a:t> </a:t>
            </a:r>
            <a:r>
              <a:rPr lang="en-US" sz="2200" u="sng" dirty="0">
                <a:solidFill>
                  <a:schemeClr val="tx1">
                    <a:lumMod val="50000"/>
                    <a:lumOff val="50000"/>
                  </a:schemeClr>
                </a:solidFill>
                <a:latin typeface="Bookman Old Style" panose="02050604050505020204" pitchFamily="18" charset="0"/>
              </a:rPr>
              <a:t>do not boil</a:t>
            </a:r>
            <a:r>
              <a:rPr lang="en-US" sz="2200" dirty="0">
                <a:solidFill>
                  <a:schemeClr val="tx1">
                    <a:lumMod val="50000"/>
                    <a:lumOff val="50000"/>
                  </a:schemeClr>
                </a:solidFill>
                <a:latin typeface="Bookman Old Style" panose="02050604050505020204" pitchFamily="18" charset="0"/>
              </a:rPr>
              <a:t> and </a:t>
            </a:r>
            <a:r>
              <a:rPr lang="en-US" sz="2200" u="sng" dirty="0">
                <a:solidFill>
                  <a:schemeClr val="tx1">
                    <a:lumMod val="50000"/>
                    <a:lumOff val="50000"/>
                  </a:schemeClr>
                </a:solidFill>
                <a:latin typeface="Bookman Old Style" panose="02050604050505020204" pitchFamily="18" charset="0"/>
              </a:rPr>
              <a:t>do not freeze</a:t>
            </a:r>
            <a:r>
              <a:rPr lang="en-US" sz="2200" dirty="0">
                <a:solidFill>
                  <a:schemeClr val="tx1">
                    <a:lumMod val="50000"/>
                    <a:lumOff val="50000"/>
                  </a:schemeClr>
                </a:solidFill>
                <a:latin typeface="Bookman Old Style" panose="02050604050505020204" pitchFamily="18" charset="0"/>
              </a:rPr>
              <a:t> at the same</a:t>
            </a:r>
          </a:p>
        </p:txBody>
      </p:sp>
      <p:sp>
        <p:nvSpPr>
          <p:cNvPr id="12" name="TextBox 11"/>
          <p:cNvSpPr txBox="1"/>
          <p:nvPr/>
        </p:nvSpPr>
        <p:spPr>
          <a:xfrm>
            <a:off x="1603913" y="4150298"/>
            <a:ext cx="340997" cy="369332"/>
          </a:xfrm>
          <a:prstGeom prst="rect">
            <a:avLst/>
          </a:prstGeom>
          <a:noFill/>
        </p:spPr>
        <p:txBody>
          <a:bodyPr wrap="square" rtlCol="0">
            <a:spAutoFit/>
          </a:bodyPr>
          <a:lstStyle/>
          <a:p>
            <a:pPr algn="ctr"/>
            <a:r>
              <a:rPr lang="en-US" dirty="0" smtClean="0">
                <a:solidFill>
                  <a:schemeClr val="accent1">
                    <a:lumMod val="50000"/>
                  </a:schemeClr>
                </a:solidFill>
              </a:rPr>
              <a:t>S</a:t>
            </a:r>
            <a:endParaRPr lang="en-US" dirty="0">
              <a:solidFill>
                <a:schemeClr val="accent1">
                  <a:lumMod val="50000"/>
                </a:schemeClr>
              </a:solidFill>
            </a:endParaRPr>
          </a:p>
        </p:txBody>
      </p:sp>
      <p:sp>
        <p:nvSpPr>
          <p:cNvPr id="13" name="TextBox 12"/>
          <p:cNvSpPr txBox="1"/>
          <p:nvPr/>
        </p:nvSpPr>
        <p:spPr>
          <a:xfrm>
            <a:off x="5161404" y="4150298"/>
            <a:ext cx="340997" cy="369332"/>
          </a:xfrm>
          <a:prstGeom prst="rect">
            <a:avLst/>
          </a:prstGeom>
          <a:noFill/>
        </p:spPr>
        <p:txBody>
          <a:bodyPr wrap="square" rtlCol="0">
            <a:spAutoFit/>
          </a:bodyPr>
          <a:lstStyle/>
          <a:p>
            <a:pPr algn="ctr"/>
            <a:r>
              <a:rPr lang="en-US" dirty="0" smtClean="0">
                <a:solidFill>
                  <a:schemeClr val="accent1">
                    <a:lumMod val="50000"/>
                  </a:schemeClr>
                </a:solidFill>
              </a:rPr>
              <a:t>V</a:t>
            </a:r>
            <a:endParaRPr lang="en-US" dirty="0">
              <a:solidFill>
                <a:schemeClr val="accent1">
                  <a:lumMod val="50000"/>
                </a:schemeClr>
              </a:solidFill>
            </a:endParaRPr>
          </a:p>
        </p:txBody>
      </p:sp>
      <p:sp>
        <p:nvSpPr>
          <p:cNvPr id="14" name="TextBox 13"/>
          <p:cNvSpPr txBox="1"/>
          <p:nvPr/>
        </p:nvSpPr>
        <p:spPr>
          <a:xfrm>
            <a:off x="3646832" y="4150298"/>
            <a:ext cx="340997" cy="369332"/>
          </a:xfrm>
          <a:prstGeom prst="rect">
            <a:avLst/>
          </a:prstGeom>
          <a:noFill/>
        </p:spPr>
        <p:txBody>
          <a:bodyPr wrap="square" rtlCol="0">
            <a:spAutoFit/>
          </a:bodyPr>
          <a:lstStyle/>
          <a:p>
            <a:pPr algn="ctr"/>
            <a:r>
              <a:rPr lang="en-US" dirty="0" smtClean="0">
                <a:solidFill>
                  <a:schemeClr val="accent1">
                    <a:lumMod val="50000"/>
                  </a:schemeClr>
                </a:solidFill>
              </a:rPr>
              <a:t>S</a:t>
            </a:r>
            <a:endParaRPr lang="en-US" dirty="0">
              <a:solidFill>
                <a:schemeClr val="accent1">
                  <a:lumMod val="50000"/>
                </a:schemeClr>
              </a:solidFill>
            </a:endParaRPr>
          </a:p>
        </p:txBody>
      </p:sp>
      <p:sp>
        <p:nvSpPr>
          <p:cNvPr id="15" name="TextBox 14"/>
          <p:cNvSpPr txBox="1"/>
          <p:nvPr/>
        </p:nvSpPr>
        <p:spPr>
          <a:xfrm>
            <a:off x="7383396" y="4150298"/>
            <a:ext cx="340997" cy="369332"/>
          </a:xfrm>
          <a:prstGeom prst="rect">
            <a:avLst/>
          </a:prstGeom>
          <a:noFill/>
        </p:spPr>
        <p:txBody>
          <a:bodyPr wrap="square" rtlCol="0">
            <a:spAutoFit/>
          </a:bodyPr>
          <a:lstStyle/>
          <a:p>
            <a:pPr algn="ctr"/>
            <a:r>
              <a:rPr lang="en-US" dirty="0" smtClean="0">
                <a:solidFill>
                  <a:schemeClr val="accent1">
                    <a:lumMod val="50000"/>
                  </a:schemeClr>
                </a:solidFill>
              </a:rPr>
              <a:t>V</a:t>
            </a:r>
            <a:endParaRPr lang="en-US" dirty="0">
              <a:solidFill>
                <a:schemeClr val="accent1">
                  <a:lumMod val="50000"/>
                </a:schemeClr>
              </a:solidFill>
            </a:endParaRPr>
          </a:p>
        </p:txBody>
      </p:sp>
    </p:spTree>
    <p:extLst>
      <p:ext uri="{BB962C8B-B14F-4D97-AF65-F5344CB8AC3E}">
        <p14:creationId xmlns:p14="http://schemas.microsoft.com/office/powerpoint/2010/main" val="39997731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Compound Sentences</a:t>
            </a:r>
          </a:p>
          <a:p>
            <a:pPr marL="0" indent="0">
              <a:buNone/>
            </a:pPr>
            <a:r>
              <a:rPr lang="en-US" dirty="0"/>
              <a:t>A compound sentence is two or more independent clauses joined together. There are three ways to join the </a:t>
            </a:r>
            <a:r>
              <a:rPr lang="en-US" dirty="0" smtClean="0"/>
              <a:t>clauses:</a:t>
            </a:r>
            <a:endParaRPr lang="en-US" dirty="0"/>
          </a:p>
          <a:p>
            <a:pPr marL="514350" indent="-514350">
              <a:spcAft>
                <a:spcPts val="1400"/>
              </a:spcAft>
              <a:buFont typeface="+mj-lt"/>
              <a:buAutoNum type="arabicPeriod"/>
            </a:pPr>
            <a:r>
              <a:rPr lang="en-US" dirty="0"/>
              <a:t>With a </a:t>
            </a:r>
            <a:r>
              <a:rPr lang="en-US" dirty="0" smtClean="0"/>
              <a:t>coordinator</a:t>
            </a:r>
          </a:p>
          <a:p>
            <a:pPr marL="514350" indent="-514350">
              <a:spcAft>
                <a:spcPts val="1400"/>
              </a:spcAft>
              <a:buFont typeface="+mj-lt"/>
              <a:buAutoNum type="arabicPeriod"/>
            </a:pPr>
            <a:endParaRPr lang="en-US" dirty="0" smtClean="0"/>
          </a:p>
          <a:p>
            <a:pPr marL="514350" indent="-514350">
              <a:spcAft>
                <a:spcPts val="1400"/>
              </a:spcAft>
              <a:buFont typeface="+mj-lt"/>
              <a:buAutoNum type="arabicPeriod"/>
            </a:pPr>
            <a:r>
              <a:rPr lang="en-US" dirty="0"/>
              <a:t>With a conjunctive </a:t>
            </a:r>
            <a:r>
              <a:rPr lang="en-US" dirty="0" smtClean="0"/>
              <a:t>adverb</a:t>
            </a:r>
          </a:p>
          <a:p>
            <a:pPr marL="514350" indent="-514350">
              <a:spcAft>
                <a:spcPts val="1400"/>
              </a:spcAft>
              <a:buFont typeface="+mj-lt"/>
              <a:buAutoNum type="arabicPeriod"/>
            </a:pPr>
            <a:endParaRPr lang="en-US" dirty="0" smtClean="0"/>
          </a:p>
          <a:p>
            <a:pPr marL="514350" indent="-514350">
              <a:spcAft>
                <a:spcPts val="1400"/>
              </a:spcAft>
              <a:buFont typeface="+mj-lt"/>
              <a:buAutoNum type="arabicPeriod"/>
            </a:pPr>
            <a:r>
              <a:rPr lang="en-US" dirty="0"/>
              <a:t>With a semicolon</a:t>
            </a:r>
          </a:p>
        </p:txBody>
      </p:sp>
      <p:sp>
        <p:nvSpPr>
          <p:cNvPr id="7" name="TextBox 6"/>
          <p:cNvSpPr txBox="1"/>
          <p:nvPr/>
        </p:nvSpPr>
        <p:spPr>
          <a:xfrm>
            <a:off x="838200" y="3099365"/>
            <a:ext cx="10792968" cy="830997"/>
          </a:xfrm>
          <a:prstGeom prst="rect">
            <a:avLst/>
          </a:prstGeom>
          <a:noFill/>
        </p:spPr>
        <p:txBody>
          <a:bodyPr wrap="square" rtlCol="0">
            <a:spAutoFit/>
          </a:bodyPr>
          <a:lstStyle/>
          <a:p>
            <a:r>
              <a:rPr lang="en-US" sz="2400" dirty="0">
                <a:solidFill>
                  <a:schemeClr val="tx1">
                    <a:lumMod val="50000"/>
                    <a:lumOff val="50000"/>
                  </a:schemeClr>
                </a:solidFill>
                <a:latin typeface="Bookman Old Style" panose="02050604050505020204" pitchFamily="18" charset="0"/>
              </a:rPr>
              <a:t>Salt water boils at a higher temperature than freshwater, so food cooks </a:t>
            </a:r>
            <a:r>
              <a:rPr lang="en-US" sz="2400" dirty="0" smtClean="0">
                <a:solidFill>
                  <a:schemeClr val="tx1">
                    <a:lumMod val="50000"/>
                    <a:lumOff val="50000"/>
                  </a:schemeClr>
                </a:solidFill>
                <a:latin typeface="Bookman Old Style" panose="02050604050505020204" pitchFamily="18" charset="0"/>
              </a:rPr>
              <a:t>faster in </a:t>
            </a:r>
            <a:r>
              <a:rPr lang="en-US" sz="2400" dirty="0">
                <a:solidFill>
                  <a:schemeClr val="tx1">
                    <a:lumMod val="50000"/>
                    <a:lumOff val="50000"/>
                  </a:schemeClr>
                </a:solidFill>
                <a:latin typeface="Bookman Old Style" panose="02050604050505020204" pitchFamily="18" charset="0"/>
              </a:rPr>
              <a:t>salt water.</a:t>
            </a:r>
          </a:p>
        </p:txBody>
      </p:sp>
      <p:sp>
        <p:nvSpPr>
          <p:cNvPr id="16" name="TextBox 15"/>
          <p:cNvSpPr txBox="1"/>
          <p:nvPr/>
        </p:nvSpPr>
        <p:spPr>
          <a:xfrm>
            <a:off x="838200" y="4406098"/>
            <a:ext cx="10948416" cy="769441"/>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Salt water boils at a higher temperature than </a:t>
            </a:r>
            <a:r>
              <a:rPr lang="en-US" sz="2200" dirty="0" smtClean="0">
                <a:solidFill>
                  <a:schemeClr val="tx1">
                    <a:lumMod val="50000"/>
                    <a:lumOff val="50000"/>
                  </a:schemeClr>
                </a:solidFill>
                <a:latin typeface="Bookman Old Style" panose="02050604050505020204" pitchFamily="18" charset="0"/>
              </a:rPr>
              <a:t>freshwater; therefore</a:t>
            </a:r>
            <a:r>
              <a:rPr lang="en-US" sz="2200" dirty="0">
                <a:solidFill>
                  <a:schemeClr val="tx1">
                    <a:lumMod val="50000"/>
                    <a:lumOff val="50000"/>
                  </a:schemeClr>
                </a:solidFill>
                <a:latin typeface="Bookman Old Style" panose="02050604050505020204" pitchFamily="18" charset="0"/>
              </a:rPr>
              <a:t>, </a:t>
            </a:r>
            <a:r>
              <a:rPr lang="en-US" sz="2200" dirty="0" smtClean="0">
                <a:solidFill>
                  <a:schemeClr val="tx1">
                    <a:lumMod val="50000"/>
                    <a:lumOff val="50000"/>
                  </a:schemeClr>
                </a:solidFill>
                <a:latin typeface="Bookman Old Style" panose="02050604050505020204" pitchFamily="18" charset="0"/>
              </a:rPr>
              <a:t>food cooks </a:t>
            </a:r>
            <a:r>
              <a:rPr lang="en-US" sz="2200" dirty="0">
                <a:solidFill>
                  <a:schemeClr val="tx1">
                    <a:lumMod val="50000"/>
                    <a:lumOff val="50000"/>
                  </a:schemeClr>
                </a:solidFill>
                <a:latin typeface="Bookman Old Style" panose="02050604050505020204" pitchFamily="18" charset="0"/>
              </a:rPr>
              <a:t>faster in salt water.</a:t>
            </a:r>
          </a:p>
        </p:txBody>
      </p:sp>
      <p:sp>
        <p:nvSpPr>
          <p:cNvPr id="17" name="TextBox 16"/>
          <p:cNvSpPr txBox="1"/>
          <p:nvPr/>
        </p:nvSpPr>
        <p:spPr>
          <a:xfrm>
            <a:off x="838200" y="5744460"/>
            <a:ext cx="10948416" cy="769441"/>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Salt water boils at a higher temperature than freshwater; food cooks faster in</a:t>
            </a:r>
          </a:p>
          <a:p>
            <a:r>
              <a:rPr lang="en-US" sz="2200" dirty="0">
                <a:solidFill>
                  <a:schemeClr val="tx1">
                    <a:lumMod val="50000"/>
                    <a:lumOff val="50000"/>
                  </a:schemeClr>
                </a:solidFill>
                <a:latin typeface="Bookman Old Style" panose="02050604050505020204" pitchFamily="18" charset="0"/>
              </a:rPr>
              <a:t>salt water.</a:t>
            </a:r>
          </a:p>
        </p:txBody>
      </p:sp>
    </p:spTree>
    <p:extLst>
      <p:ext uri="{BB962C8B-B14F-4D97-AF65-F5344CB8AC3E}">
        <p14:creationId xmlns:p14="http://schemas.microsoft.com/office/powerpoint/2010/main" val="1111146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spcBef>
                <a:spcPts val="1800"/>
              </a:spcBef>
              <a:buNone/>
            </a:pPr>
            <a:r>
              <a:rPr lang="en-US" b="1" dirty="0" smtClean="0"/>
              <a:t>1. Compound </a:t>
            </a:r>
            <a:r>
              <a:rPr lang="en-US" b="1" dirty="0"/>
              <a:t>Sentence with Coordinators</a:t>
            </a:r>
          </a:p>
          <a:p>
            <a:pPr marL="0" indent="0">
              <a:buNone/>
            </a:pPr>
            <a:r>
              <a:rPr lang="en-US" dirty="0"/>
              <a:t>A compound sentence can be formed as </a:t>
            </a:r>
            <a:r>
              <a:rPr lang="en-US" dirty="0" smtClean="0"/>
              <a:t>follows:</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a:t>There are seven coordinators, which are also called coordinating conjunctions. You can remember them by the phrase FAN BOYS (For, And, Nor, But, Or, Yet, So). The following sentences illustrate the meanings of the seven FAN BOYS coordinators. (Punctuation note: There is a comma after the first independent clause.)</a:t>
            </a:r>
          </a:p>
        </p:txBody>
      </p:sp>
      <p:sp>
        <p:nvSpPr>
          <p:cNvPr id="16" name="TextBox 15"/>
          <p:cNvSpPr txBox="1"/>
          <p:nvPr/>
        </p:nvSpPr>
        <p:spPr>
          <a:xfrm>
            <a:off x="1792224" y="2376130"/>
            <a:ext cx="8607552" cy="461665"/>
          </a:xfrm>
          <a:prstGeom prst="rect">
            <a:avLst/>
          </a:prstGeom>
          <a:noFill/>
        </p:spPr>
        <p:txBody>
          <a:bodyPr wrap="square" rtlCol="0">
            <a:spAutoFit/>
          </a:bodyPr>
          <a:lstStyle/>
          <a:p>
            <a:pPr algn="ctr"/>
            <a:r>
              <a:rPr lang="en-US" sz="2400" dirty="0">
                <a:latin typeface="Bookman Old Style" panose="02050604050505020204" pitchFamily="18" charset="0"/>
              </a:rPr>
              <a:t>Independent clause</a:t>
            </a:r>
            <a:r>
              <a:rPr lang="en-US" sz="2400" b="1" u="sng" dirty="0">
                <a:latin typeface="Bookman Old Style" panose="02050604050505020204" pitchFamily="18" charset="0"/>
              </a:rPr>
              <a:t>,</a:t>
            </a:r>
            <a:r>
              <a:rPr lang="en-US" sz="2400" dirty="0">
                <a:latin typeface="Bookman Old Style" panose="02050604050505020204" pitchFamily="18" charset="0"/>
              </a:rPr>
              <a:t> + coordinator + independent clause</a:t>
            </a:r>
          </a:p>
        </p:txBody>
      </p:sp>
      <p:sp>
        <p:nvSpPr>
          <p:cNvPr id="17" name="TextBox 16"/>
          <p:cNvSpPr txBox="1"/>
          <p:nvPr/>
        </p:nvSpPr>
        <p:spPr>
          <a:xfrm>
            <a:off x="2615184" y="3007925"/>
            <a:ext cx="7315200" cy="830997"/>
          </a:xfrm>
          <a:prstGeom prst="rect">
            <a:avLst/>
          </a:prstGeom>
          <a:noFill/>
        </p:spPr>
        <p:txBody>
          <a:bodyPr wrap="square" rtlCol="0">
            <a:spAutoFit/>
          </a:bodyPr>
          <a:lstStyle/>
          <a:p>
            <a:pPr algn="ctr"/>
            <a:r>
              <a:rPr lang="en-US" sz="2400" dirty="0">
                <a:solidFill>
                  <a:schemeClr val="tx1">
                    <a:lumMod val="50000"/>
                    <a:lumOff val="50000"/>
                  </a:schemeClr>
                </a:solidFill>
                <a:latin typeface="Bookman Old Style" panose="02050604050505020204" pitchFamily="18" charset="0"/>
              </a:rPr>
              <a:t>Salt water boils at a lower temperature than freshwater, so food cooks faster </a:t>
            </a:r>
            <a:r>
              <a:rPr lang="en-US" sz="2400" dirty="0" smtClean="0">
                <a:solidFill>
                  <a:schemeClr val="tx1">
                    <a:lumMod val="50000"/>
                    <a:lumOff val="50000"/>
                  </a:schemeClr>
                </a:solidFill>
                <a:latin typeface="Bookman Old Style" panose="02050604050505020204" pitchFamily="18" charset="0"/>
              </a:rPr>
              <a:t>in salt </a:t>
            </a:r>
            <a:r>
              <a:rPr lang="en-US" sz="2400" dirty="0">
                <a:solidFill>
                  <a:schemeClr val="tx1">
                    <a:lumMod val="50000"/>
                    <a:lumOff val="50000"/>
                  </a:schemeClr>
                </a:solidFill>
                <a:latin typeface="Bookman Old Style" panose="02050604050505020204" pitchFamily="18" charset="0"/>
              </a:rPr>
              <a:t>water.</a:t>
            </a:r>
          </a:p>
        </p:txBody>
      </p:sp>
    </p:spTree>
    <p:extLst>
      <p:ext uri="{BB962C8B-B14F-4D97-AF65-F5344CB8AC3E}">
        <p14:creationId xmlns:p14="http://schemas.microsoft.com/office/powerpoint/2010/main" val="27763987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Coordinators </a:t>
            </a:r>
            <a:r>
              <a:rPr lang="en-US" sz="3200" dirty="0"/>
              <a:t>(Coordinating </a:t>
            </a:r>
            <a:r>
              <a:rPr lang="en-US" sz="3200" dirty="0" smtClean="0"/>
              <a:t>Conjunctions)</a:t>
            </a:r>
            <a:endParaRPr lang="en-US" sz="3200" dirty="0"/>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1223" y="1022945"/>
            <a:ext cx="9369554" cy="5774308"/>
          </a:xfrm>
          <a:prstGeom prst="rect">
            <a:avLst/>
          </a:prstGeom>
        </p:spPr>
      </p:pic>
    </p:spTree>
    <p:extLst>
      <p:ext uri="{BB962C8B-B14F-4D97-AF65-F5344CB8AC3E}">
        <p14:creationId xmlns:p14="http://schemas.microsoft.com/office/powerpoint/2010/main" val="1095044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Kinds of Sentences</a:t>
            </a:r>
          </a:p>
        </p:txBody>
      </p:sp>
      <p:sp>
        <p:nvSpPr>
          <p:cNvPr id="5" name="Text Placeholder 4"/>
          <p:cNvSpPr>
            <a:spLocks noGrp="1"/>
          </p:cNvSpPr>
          <p:nvPr>
            <p:ph type="body" sz="quarter" idx="13"/>
          </p:nvPr>
        </p:nvSpPr>
        <p:spPr>
          <a:xfrm>
            <a:off x="838200" y="1158173"/>
            <a:ext cx="10515600" cy="5361499"/>
          </a:xfrm>
        </p:spPr>
        <p:txBody>
          <a:bodyPr>
            <a:normAutofit/>
          </a:bodyPr>
          <a:lstStyle/>
          <a:p>
            <a:pPr marL="0" indent="0">
              <a:buNone/>
            </a:pPr>
            <a:r>
              <a:rPr lang="en-US" dirty="0" smtClean="0"/>
              <a:t>But </a:t>
            </a:r>
            <a:r>
              <a:rPr lang="en-US" dirty="0"/>
              <a:t>and yet have similar meanings: They both signal that an opposite idea is coming. But is preferred when the two clauses are direct opposites. When the second clause is an unexpected or surprising continuation because of information given in the first clause, yet is </a:t>
            </a:r>
            <a:r>
              <a:rPr lang="en-US" dirty="0" smtClean="0"/>
              <a:t>preferred. </a:t>
            </a:r>
            <a:r>
              <a:rPr lang="en-US" dirty="0"/>
              <a:t>(But is acceptable for both meanings; yet for only one meaning.) </a:t>
            </a:r>
            <a:r>
              <a:rPr lang="en-US" dirty="0" smtClean="0"/>
              <a:t>Compare:</a:t>
            </a:r>
            <a:endParaRPr lang="en-US" dirty="0"/>
          </a:p>
        </p:txBody>
      </p:sp>
      <p:sp>
        <p:nvSpPr>
          <p:cNvPr id="17" name="TextBox 16"/>
          <p:cNvSpPr txBox="1"/>
          <p:nvPr/>
        </p:nvSpPr>
        <p:spPr>
          <a:xfrm>
            <a:off x="1481328" y="4095016"/>
            <a:ext cx="9656064" cy="769441"/>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I want to study art, but my parents want me to study engineering</a:t>
            </a:r>
            <a:r>
              <a:rPr lang="en-US" sz="2200" dirty="0" smtClean="0">
                <a:solidFill>
                  <a:schemeClr val="tx1">
                    <a:lumMod val="50000"/>
                    <a:lumOff val="50000"/>
                  </a:schemeClr>
                </a:solidFill>
                <a:latin typeface="Bookman Old Style" panose="02050604050505020204" pitchFamily="18" charset="0"/>
              </a:rPr>
              <a:t>.</a:t>
            </a:r>
          </a:p>
          <a:p>
            <a:r>
              <a:rPr lang="en-US" sz="2200" dirty="0" smtClean="0">
                <a:solidFill>
                  <a:schemeClr val="tx1">
                    <a:lumMod val="50000"/>
                    <a:lumOff val="50000"/>
                  </a:schemeClr>
                </a:solidFill>
                <a:latin typeface="Bookman Old Style" panose="02050604050505020204" pitchFamily="18" charset="0"/>
              </a:rPr>
              <a:t>(direct opposite</a:t>
            </a:r>
            <a:r>
              <a:rPr lang="en-US" sz="2200" dirty="0">
                <a:solidFill>
                  <a:schemeClr val="tx1">
                    <a:lumMod val="50000"/>
                    <a:lumOff val="50000"/>
                  </a:schemeClr>
                </a:solidFill>
                <a:latin typeface="Bookman Old Style" panose="02050604050505020204" pitchFamily="18" charset="0"/>
              </a:rPr>
              <a:t>)</a:t>
            </a:r>
          </a:p>
        </p:txBody>
      </p:sp>
      <p:sp>
        <p:nvSpPr>
          <p:cNvPr id="6" name="TextBox 5"/>
          <p:cNvSpPr txBox="1"/>
          <p:nvPr/>
        </p:nvSpPr>
        <p:spPr>
          <a:xfrm>
            <a:off x="1481328" y="5114984"/>
            <a:ext cx="9656064" cy="769441"/>
          </a:xfrm>
          <a:prstGeom prst="rect">
            <a:avLst/>
          </a:prstGeom>
          <a:noFill/>
        </p:spPr>
        <p:txBody>
          <a:bodyPr wrap="square" rtlCol="0">
            <a:spAutoFit/>
          </a:bodyPr>
          <a:lstStyle/>
          <a:p>
            <a:r>
              <a:rPr lang="en-US" sz="2200" dirty="0">
                <a:solidFill>
                  <a:schemeClr val="tx1">
                    <a:lumMod val="50000"/>
                    <a:lumOff val="50000"/>
                  </a:schemeClr>
                </a:solidFill>
                <a:latin typeface="Bookman Old Style" panose="02050604050505020204" pitchFamily="18" charset="0"/>
              </a:rPr>
              <a:t>I am very bad at math, yet my parents want me to study engineering</a:t>
            </a:r>
            <a:r>
              <a:rPr lang="en-US" sz="2200" dirty="0" smtClean="0">
                <a:solidFill>
                  <a:schemeClr val="tx1">
                    <a:lumMod val="50000"/>
                    <a:lumOff val="50000"/>
                  </a:schemeClr>
                </a:solidFill>
                <a:latin typeface="Bookman Old Style" panose="02050604050505020204" pitchFamily="18" charset="0"/>
              </a:rPr>
              <a:t>.</a:t>
            </a:r>
          </a:p>
          <a:p>
            <a:r>
              <a:rPr lang="en-US" sz="2200" dirty="0" smtClean="0">
                <a:solidFill>
                  <a:schemeClr val="tx1">
                    <a:lumMod val="50000"/>
                    <a:lumOff val="50000"/>
                  </a:schemeClr>
                </a:solidFill>
                <a:latin typeface="Bookman Old Style" panose="02050604050505020204" pitchFamily="18" charset="0"/>
              </a:rPr>
              <a:t>(surprising continuation </a:t>
            </a:r>
            <a:r>
              <a:rPr lang="en-US" sz="2200" dirty="0">
                <a:solidFill>
                  <a:schemeClr val="tx1">
                    <a:lumMod val="50000"/>
                    <a:lumOff val="50000"/>
                  </a:schemeClr>
                </a:solidFill>
                <a:latin typeface="Bookman Old Style" panose="02050604050505020204" pitchFamily="18" charset="0"/>
              </a:rPr>
              <a:t>after "I am very bad at math")</a:t>
            </a:r>
          </a:p>
        </p:txBody>
      </p:sp>
    </p:spTree>
    <p:extLst>
      <p:ext uri="{BB962C8B-B14F-4D97-AF65-F5344CB8AC3E}">
        <p14:creationId xmlns:p14="http://schemas.microsoft.com/office/powerpoint/2010/main" val="3606363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15576</Words>
  <Application>Microsoft Office PowerPoint</Application>
  <PresentationFormat>Widescreen</PresentationFormat>
  <Paragraphs>1275</Paragraphs>
  <Slides>190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190</vt:i4>
      </vt:variant>
    </vt:vector>
  </HeadingPairs>
  <TitlesOfParts>
    <vt:vector size="196" baseType="lpstr">
      <vt:lpstr>Bookman Old Style</vt:lpstr>
      <vt:lpstr>Calibri</vt:lpstr>
      <vt:lpstr>Wingdings</vt:lpstr>
      <vt:lpstr>Arial</vt:lpstr>
      <vt:lpstr>Calibri Light</vt:lpstr>
      <vt:lpstr>Office Theme</vt:lpstr>
      <vt:lpstr>Writing Academic English</vt:lpstr>
      <vt:lpstr>PART I</vt:lpstr>
      <vt:lpstr>Chapter 1</vt:lpstr>
      <vt:lpstr>Introduction</vt:lpstr>
      <vt:lpstr>The Three Parts of a Paragraph</vt:lpstr>
      <vt:lpstr>The Three Parts of a Paragraph</vt:lpstr>
      <vt:lpstr>The Topic Sentence</vt:lpstr>
      <vt:lpstr>The Topic Sentence</vt:lpstr>
      <vt:lpstr>The Topic Sentence</vt:lpstr>
      <vt:lpstr>The Topic Sentence</vt:lpstr>
      <vt:lpstr>Supporting Sentences</vt:lpstr>
      <vt:lpstr>The Concluding Sentence</vt:lpstr>
      <vt:lpstr>The Concluding Sentence</vt:lpstr>
      <vt:lpstr>Review</vt:lpstr>
      <vt:lpstr>Chapter 2</vt:lpstr>
      <vt:lpstr>Introduction</vt:lpstr>
      <vt:lpstr>Coherence</vt:lpstr>
      <vt:lpstr>Coherence</vt:lpstr>
      <vt:lpstr>Transition Words and Phrases and Conjunctive Adverbs</vt:lpstr>
      <vt:lpstr>Transition Signals</vt:lpstr>
      <vt:lpstr>Transition Signals</vt:lpstr>
      <vt:lpstr>Transition Signals</vt:lpstr>
      <vt:lpstr>Transition Signals</vt:lpstr>
      <vt:lpstr>Transition Signals</vt:lpstr>
      <vt:lpstr>Transition Signals</vt:lpstr>
      <vt:lpstr>Transition Signals</vt:lpstr>
      <vt:lpstr>Transition Words and Phrases and Conjunctive Adverbs</vt:lpstr>
      <vt:lpstr>Transition Words and Phrases and Conjunctive Adverbs</vt:lpstr>
      <vt:lpstr>Review</vt:lpstr>
      <vt:lpstr>Chapter 3</vt:lpstr>
      <vt:lpstr>Introduction</vt:lpstr>
      <vt:lpstr>Facts versus Opinions</vt:lpstr>
      <vt:lpstr>Using Outside Sources</vt:lpstr>
      <vt:lpstr>Using Outside Sources</vt:lpstr>
      <vt:lpstr>Quotations</vt:lpstr>
      <vt:lpstr>Quotations</vt:lpstr>
      <vt:lpstr>Quotations</vt:lpstr>
      <vt:lpstr>Quotations</vt:lpstr>
      <vt:lpstr>Quotations</vt:lpstr>
      <vt:lpstr>Quotations</vt:lpstr>
      <vt:lpstr>Quotations</vt:lpstr>
      <vt:lpstr>Review</vt:lpstr>
      <vt:lpstr>PART II</vt:lpstr>
      <vt:lpstr>Chapter 4</vt:lpstr>
      <vt:lpstr>Introduction</vt:lpstr>
      <vt:lpstr>The Three Parts of an Essay</vt:lpstr>
      <vt:lpstr>The lntroductory Paragraph</vt:lpstr>
      <vt:lpstr>The lntroductory Paragraph</vt:lpstr>
      <vt:lpstr>The lntroductory Paragraph</vt:lpstr>
      <vt:lpstr>Body Paragraphs</vt:lpstr>
      <vt:lpstr>Body Paragraphs</vt:lpstr>
      <vt:lpstr>Body Paragraphs</vt:lpstr>
      <vt:lpstr>Body Paragraphs</vt:lpstr>
      <vt:lpstr>The Concluding Paragraph</vt:lpstr>
      <vt:lpstr>Essay Outlining</vt:lpstr>
      <vt:lpstr>Review</vt:lpstr>
      <vt:lpstr>Chapter 5</vt:lpstr>
      <vt:lpstr>Introduction</vt:lpstr>
      <vt:lpstr>Thesis Statements for a Process Essay</vt:lpstr>
      <vt:lpstr>Review</vt:lpstr>
      <vt:lpstr>Chapter 6</vt:lpstr>
      <vt:lpstr>Introduction</vt:lpstr>
      <vt:lpstr>Organization for Cause/Effect Order</vt:lpstr>
      <vt:lpstr>PowerPoint Presentation</vt:lpstr>
      <vt:lpstr>Organization for Cause/Effect Order</vt:lpstr>
      <vt:lpstr>Cause Signal Words</vt:lpstr>
      <vt:lpstr>Effect Signal Words</vt:lpstr>
      <vt:lpstr>Review</vt:lpstr>
      <vt:lpstr>Chapter 7</vt:lpstr>
      <vt:lpstr>Introduction</vt:lpstr>
      <vt:lpstr>Organization of Comparison/Contrast Essays</vt:lpstr>
      <vt:lpstr>Comparison Signal Words</vt:lpstr>
      <vt:lpstr>Comparison Signal Words</vt:lpstr>
      <vt:lpstr>Comparison Signal Words</vt:lpstr>
      <vt:lpstr>Contrast Signal Words</vt:lpstr>
      <vt:lpstr>Contrast Signal Words</vt:lpstr>
      <vt:lpstr>Review</vt:lpstr>
      <vt:lpstr>Chapter 8</vt:lpstr>
      <vt:lpstr>Introduction</vt:lpstr>
      <vt:lpstr>Paraphrasing</vt:lpstr>
      <vt:lpstr>Paraphrasing</vt:lpstr>
      <vt:lpstr>Summarizing</vt:lpstr>
      <vt:lpstr>Review</vt:lpstr>
      <vt:lpstr>Chapter 9</vt:lpstr>
      <vt:lpstr>Introduction</vt:lpstr>
      <vt:lpstr>Organization of Argumentative Essays</vt:lpstr>
      <vt:lpstr>The lntroductory Paragraph</vt:lpstr>
      <vt:lpstr>The lntroductory Paragraph</vt:lpstr>
      <vt:lpstr>The lntroductory Paragraph</vt:lpstr>
      <vt:lpstr>Review</vt:lpstr>
      <vt:lpstr>PART III</vt:lpstr>
      <vt:lpstr>Chapter 10</vt:lpstr>
      <vt:lpstr>Clauses</vt:lpstr>
      <vt:lpstr>Clauses</vt:lpstr>
      <vt:lpstr>Kinds of Sentences</vt:lpstr>
      <vt:lpstr>Kinds of Sentences</vt:lpstr>
      <vt:lpstr>Kinds of Sentences</vt:lpstr>
      <vt:lpstr>Coordinators (Coordinating Conjunctions)</vt:lpstr>
      <vt:lpstr>Kinds of Sentences</vt:lpstr>
      <vt:lpstr>Kinds of Sentences</vt:lpstr>
      <vt:lpstr>Conjunctive Adverbs</vt:lpstr>
      <vt:lpstr>Conjunctive Adverbs</vt:lpstr>
      <vt:lpstr>Kinds of Sentences</vt:lpstr>
      <vt:lpstr>Kinds of Sentences</vt:lpstr>
      <vt:lpstr>Kinds of Sentences</vt:lpstr>
      <vt:lpstr>Kinds of Sentences</vt:lpstr>
      <vt:lpstr>Kinds of Sentences</vt:lpstr>
      <vt:lpstr>Kinds of Sentences</vt:lpstr>
      <vt:lpstr>Review</vt:lpstr>
      <vt:lpstr>Chapter 11</vt:lpstr>
      <vt:lpstr>Introduction</vt:lpstr>
      <vt:lpstr>Parallelism</vt:lpstr>
      <vt:lpstr>Parallelism</vt:lpstr>
      <vt:lpstr>Parallelism</vt:lpstr>
      <vt:lpstr>Sentence Problems</vt:lpstr>
      <vt:lpstr>Sentence Problems</vt:lpstr>
      <vt:lpstr>Sentence Problems</vt:lpstr>
      <vt:lpstr>Sentence Problems</vt:lpstr>
      <vt:lpstr>Review</vt:lpstr>
      <vt:lpstr>Chapter 12</vt:lpstr>
      <vt:lpstr>Introduction</vt:lpstr>
      <vt:lpstr>That Clauses</vt:lpstr>
      <vt:lpstr>That Clauses</vt:lpstr>
      <vt:lpstr>That Clauses</vt:lpstr>
      <vt:lpstr>That Clauses</vt:lpstr>
      <vt:lpstr>That Clauses</vt:lpstr>
      <vt:lpstr>That Clauses</vt:lpstr>
      <vt:lpstr>If/Whether Clauses</vt:lpstr>
      <vt:lpstr>If/Whether Clauses</vt:lpstr>
      <vt:lpstr>Question Clauses</vt:lpstr>
      <vt:lpstr>Review</vt:lpstr>
      <vt:lpstr>Review</vt:lpstr>
      <vt:lpstr>Chapter 13</vt:lpstr>
      <vt:lpstr>Introduction</vt:lpstr>
      <vt:lpstr>Punctuation of Adverb Clauses</vt:lpstr>
      <vt:lpstr>Time Clauses</vt:lpstr>
      <vt:lpstr>Place Clauses</vt:lpstr>
      <vt:lpstr>Distance, Frequency, and Manner Clauses</vt:lpstr>
      <vt:lpstr>Distance, Frequency, and Manner Clauses</vt:lpstr>
      <vt:lpstr>Reason Clauses</vt:lpstr>
      <vt:lpstr>Result Clauses</vt:lpstr>
      <vt:lpstr>Purpose Clauses</vt:lpstr>
      <vt:lpstr>Contrast Clauses</vt:lpstr>
      <vt:lpstr>Contrast Clauses</vt:lpstr>
      <vt:lpstr>Conditional Clauses</vt:lpstr>
      <vt:lpstr>Conditional Clauses</vt:lpstr>
      <vt:lpstr>Review</vt:lpstr>
      <vt:lpstr>Review</vt:lpstr>
      <vt:lpstr>Review</vt:lpstr>
      <vt:lpstr>Chapter 14</vt:lpstr>
      <vt:lpstr>Introduction</vt:lpstr>
      <vt:lpstr>Relative Pronouns and Adverbs</vt:lpstr>
      <vt:lpstr>Relative Pronouns and Adverbs</vt:lpstr>
      <vt:lpstr>Relative Pronouns and Adverbs</vt:lpstr>
      <vt:lpstr>Kinds of Adjective Clauses</vt:lpstr>
      <vt:lpstr>Kinds of Adjective Clauses</vt:lpstr>
      <vt:lpstr>Kinds of Adjective Clauses</vt:lpstr>
      <vt:lpstr>Kinds of Adjective Clauses</vt:lpstr>
      <vt:lpstr>Kinds of Adjective Clauses</vt:lpstr>
      <vt:lpstr>Kinds of Adjective Clauses</vt:lpstr>
      <vt:lpstr>Kinds of Adjective Clauses</vt:lpstr>
      <vt:lpstr>Review</vt:lpstr>
      <vt:lpstr>Review</vt:lpstr>
      <vt:lpstr>Chapter 15</vt:lpstr>
      <vt:lpstr>Participles</vt:lpstr>
      <vt:lpstr>Participles</vt:lpstr>
      <vt:lpstr>Participial Phrases</vt:lpstr>
      <vt:lpstr>Participial Phrases</vt:lpstr>
      <vt:lpstr>Participial Phrases</vt:lpstr>
      <vt:lpstr>Participial Phrases</vt:lpstr>
      <vt:lpstr>Participial Phrases</vt:lpstr>
      <vt:lpstr>Participial Phrases</vt:lpstr>
      <vt:lpstr>Participial Phrases</vt:lpstr>
      <vt:lpstr>Participial Phrases</vt:lpstr>
      <vt:lpstr>Participial Phrases</vt:lpstr>
      <vt:lpstr>Participial Phrases</vt:lpstr>
      <vt:lpstr>Participial Phrases</vt:lpstr>
      <vt:lpstr>Review</vt:lpstr>
      <vt:lpstr>Appendix</vt:lpstr>
      <vt:lpstr>Introduction</vt:lpstr>
      <vt:lpstr>The Writing Process, Step 1: Creating (Prewriting)</vt:lpstr>
      <vt:lpstr>The Writing Process, Step 1: Creating (Prewriting)</vt:lpstr>
      <vt:lpstr>The Writing Process, Step 1: Creating (Prewriting)</vt:lpstr>
      <vt:lpstr>The Writing Process, Step 1: Creating (Prewriting)</vt:lpstr>
      <vt:lpstr>The Writing Process, Step 1: Creating (Prewriting)</vt:lpstr>
      <vt:lpstr>The Writing Process, Step 2: Planning (Outlining)</vt:lpstr>
      <vt:lpstr>The Writing Process, Step 3: Writing</vt:lpstr>
      <vt:lpstr>The Writing Process, Step 4: Polishing</vt:lpstr>
      <vt:lpstr>The Writing Process, Step 4: Polishing</vt:lpstr>
      <vt:lpstr>The Writing Process, Step 4: Polishing</vt:lpstr>
    </vt:vector>
  </TitlesOfParts>
  <Company>KFA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Academic English</dc:title>
  <dc:creator>KiarashFa</dc:creator>
  <cp:lastModifiedBy>KiarashFa</cp:lastModifiedBy>
  <cp:revision>149</cp:revision>
  <dcterms:created xsi:type="dcterms:W3CDTF">2019-01-12T05:08:34Z</dcterms:created>
  <dcterms:modified xsi:type="dcterms:W3CDTF">2019-05-12T14:52:45Z</dcterms:modified>
</cp:coreProperties>
</file>